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355" r:id="rId3"/>
    <p:sldId id="347" r:id="rId4"/>
    <p:sldId id="363" r:id="rId5"/>
    <p:sldId id="374" r:id="rId6"/>
    <p:sldId id="257" r:id="rId7"/>
    <p:sldId id="366" r:id="rId8"/>
    <p:sldId id="364" r:id="rId9"/>
    <p:sldId id="375" r:id="rId10"/>
    <p:sldId id="365" r:id="rId11"/>
    <p:sldId id="373" r:id="rId12"/>
    <p:sldId id="372" r:id="rId13"/>
    <p:sldId id="334" r:id="rId14"/>
    <p:sldId id="367" r:id="rId15"/>
    <p:sldId id="376" r:id="rId16"/>
    <p:sldId id="377" r:id="rId17"/>
    <p:sldId id="378" r:id="rId18"/>
    <p:sldId id="371" r:id="rId19"/>
    <p:sldId id="370" r:id="rId20"/>
    <p:sldId id="345" r:id="rId21"/>
    <p:sldId id="368" r:id="rId22"/>
    <p:sldId id="344" r:id="rId23"/>
    <p:sldId id="360" r:id="rId24"/>
    <p:sldId id="369" r:id="rId25"/>
    <p:sldId id="303" r:id="rId26"/>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ECE"/>
    <a:srgbClr val="F8F9FA"/>
    <a:srgbClr val="137B58"/>
    <a:srgbClr val="705CBB"/>
    <a:srgbClr val="6879E3"/>
    <a:srgbClr val="715AB7"/>
    <a:srgbClr val="384F66"/>
    <a:srgbClr val="2C3E50"/>
    <a:srgbClr val="F3F1F9"/>
    <a:srgbClr val="F4F2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16ADD-743B-4957-A792-6FA9105A2A76}" v="833" dt="2024-11-22T05:51:20.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65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203" cy="49857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386" y="1"/>
            <a:ext cx="2946202" cy="498578"/>
          </a:xfrm>
          <a:prstGeom prst="rect">
            <a:avLst/>
          </a:prstGeom>
        </p:spPr>
        <p:txBody>
          <a:bodyPr vert="horz" lIns="91440" tIns="45720" rIns="91440" bIns="45720" rtlCol="0"/>
          <a:lstStyle>
            <a:lvl1pPr algn="r">
              <a:defRPr sz="1200"/>
            </a:lvl1pPr>
          </a:lstStyle>
          <a:p>
            <a:fld id="{DAEA21B6-073F-4612-AFB1-369BC0302235}" type="datetimeFigureOut">
              <a:rPr lang="en-GB" smtClean="0"/>
              <a:t>23/11/2025</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311" y="4779391"/>
            <a:ext cx="5438140" cy="39097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236"/>
            <a:ext cx="2946203" cy="49857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386" y="9431236"/>
            <a:ext cx="2946202" cy="498577"/>
          </a:xfrm>
          <a:prstGeom prst="rect">
            <a:avLst/>
          </a:prstGeom>
        </p:spPr>
        <p:txBody>
          <a:bodyPr vert="horz" lIns="91440" tIns="45720" rIns="91440" bIns="45720" rtlCol="0" anchor="b"/>
          <a:lstStyle>
            <a:lvl1pPr algn="r">
              <a:defRPr sz="1200"/>
            </a:lvl1pPr>
          </a:lstStyle>
          <a:p>
            <a:fld id="{59FCBA7A-2D9C-46DC-B1C9-F28F766A3610}" type="slidenum">
              <a:rPr lang="en-GB" smtClean="0"/>
              <a:t>‹#›</a:t>
            </a:fld>
            <a:endParaRPr lang="en-GB"/>
          </a:p>
        </p:txBody>
      </p:sp>
    </p:spTree>
    <p:extLst>
      <p:ext uri="{BB962C8B-B14F-4D97-AF65-F5344CB8AC3E}">
        <p14:creationId xmlns:p14="http://schemas.microsoft.com/office/powerpoint/2010/main" val="3241899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FCBA7A-2D9C-46DC-B1C9-F28F766A3610}" type="slidenum">
              <a:rPr lang="en-GB" smtClean="0"/>
              <a:t>1</a:t>
            </a:fld>
            <a:endParaRPr lang="en-GB"/>
          </a:p>
        </p:txBody>
      </p:sp>
    </p:spTree>
    <p:extLst>
      <p:ext uri="{BB962C8B-B14F-4D97-AF65-F5344CB8AC3E}">
        <p14:creationId xmlns:p14="http://schemas.microsoft.com/office/powerpoint/2010/main" val="125624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C41F-3EAD-40E7-8588-D7A815EDB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945857-4142-421D-A0E3-360D5A346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8C5282-F997-4EB0-AFD5-964605607D69}"/>
              </a:ext>
            </a:extLst>
          </p:cNvPr>
          <p:cNvSpPr>
            <a:spLocks noGrp="1"/>
          </p:cNvSpPr>
          <p:nvPr>
            <p:ph type="dt" sz="half" idx="10"/>
          </p:nvPr>
        </p:nvSpPr>
        <p:spPr/>
        <p:txBody>
          <a:bodyPr/>
          <a:lstStyle/>
          <a:p>
            <a:fld id="{4C42ACC0-12A4-4166-A0D0-01DAA63FC0C8}" type="datetime1">
              <a:rPr lang="en-GB" smtClean="0"/>
              <a:t>23/11/2025</a:t>
            </a:fld>
            <a:endParaRPr lang="en-GB"/>
          </a:p>
        </p:txBody>
      </p:sp>
      <p:sp>
        <p:nvSpPr>
          <p:cNvPr id="5" name="Footer Placeholder 4">
            <a:extLst>
              <a:ext uri="{FF2B5EF4-FFF2-40B4-BE49-F238E27FC236}">
                <a16:creationId xmlns:a16="http://schemas.microsoft.com/office/drawing/2014/main" id="{368D2C1F-68A8-4B03-B55D-42FD4F3DB4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996A95-C853-43CA-BA99-FDFD74F58937}"/>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82538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01D8-3C63-41F8-B7AD-66FC1B28A64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1AEE9B-C401-46AA-BC39-E61BDC6E79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913088-E496-43B1-9844-2F35AEF856BC}"/>
              </a:ext>
            </a:extLst>
          </p:cNvPr>
          <p:cNvSpPr>
            <a:spLocks noGrp="1"/>
          </p:cNvSpPr>
          <p:nvPr>
            <p:ph type="dt" sz="half" idx="10"/>
          </p:nvPr>
        </p:nvSpPr>
        <p:spPr/>
        <p:txBody>
          <a:bodyPr/>
          <a:lstStyle/>
          <a:p>
            <a:fld id="{C767846A-A088-466B-B29B-DAA55AE3D615}" type="datetime1">
              <a:rPr lang="en-GB" smtClean="0"/>
              <a:t>23/11/2025</a:t>
            </a:fld>
            <a:endParaRPr lang="en-GB"/>
          </a:p>
        </p:txBody>
      </p:sp>
      <p:sp>
        <p:nvSpPr>
          <p:cNvPr id="5" name="Footer Placeholder 4">
            <a:extLst>
              <a:ext uri="{FF2B5EF4-FFF2-40B4-BE49-F238E27FC236}">
                <a16:creationId xmlns:a16="http://schemas.microsoft.com/office/drawing/2014/main" id="{F4C28C3E-438E-4539-A387-3A0C767F46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099B4-E173-4A5F-8348-B3103D9ECFF6}"/>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43261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CF2E55-17EF-4C9E-A266-315B03E1A9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F4A669-CBA9-4E39-BF9D-CF011768B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E4D98E-0598-4A78-BB9E-BD3B0641E877}"/>
              </a:ext>
            </a:extLst>
          </p:cNvPr>
          <p:cNvSpPr>
            <a:spLocks noGrp="1"/>
          </p:cNvSpPr>
          <p:nvPr>
            <p:ph type="dt" sz="half" idx="10"/>
          </p:nvPr>
        </p:nvSpPr>
        <p:spPr/>
        <p:txBody>
          <a:bodyPr/>
          <a:lstStyle/>
          <a:p>
            <a:fld id="{78B1C421-70FB-4984-8C6D-055014C1D2DF}" type="datetime1">
              <a:rPr lang="en-GB" smtClean="0"/>
              <a:t>23/11/2025</a:t>
            </a:fld>
            <a:endParaRPr lang="en-GB"/>
          </a:p>
        </p:txBody>
      </p:sp>
      <p:sp>
        <p:nvSpPr>
          <p:cNvPr id="5" name="Footer Placeholder 4">
            <a:extLst>
              <a:ext uri="{FF2B5EF4-FFF2-40B4-BE49-F238E27FC236}">
                <a16:creationId xmlns:a16="http://schemas.microsoft.com/office/drawing/2014/main" id="{0DFF6681-17A7-41CF-93B8-79BE674038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CE0E21-C635-4431-9E0C-15E7D13E8342}"/>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55368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37FF-D0CA-4935-82D7-0F82ECBC20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983CA-B2E1-48F7-A1B2-D2812D0F3F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52087B-AB45-4404-B233-913A88D6AF0B}"/>
              </a:ext>
            </a:extLst>
          </p:cNvPr>
          <p:cNvSpPr>
            <a:spLocks noGrp="1"/>
          </p:cNvSpPr>
          <p:nvPr>
            <p:ph type="dt" sz="half" idx="10"/>
          </p:nvPr>
        </p:nvSpPr>
        <p:spPr/>
        <p:txBody>
          <a:bodyPr/>
          <a:lstStyle/>
          <a:p>
            <a:fld id="{24C644F3-7FE6-4B8A-8919-BB0881F4644E}" type="datetime1">
              <a:rPr lang="en-GB" smtClean="0"/>
              <a:t>23/11/2025</a:t>
            </a:fld>
            <a:endParaRPr lang="en-GB"/>
          </a:p>
        </p:txBody>
      </p:sp>
      <p:sp>
        <p:nvSpPr>
          <p:cNvPr id="5" name="Footer Placeholder 4">
            <a:extLst>
              <a:ext uri="{FF2B5EF4-FFF2-40B4-BE49-F238E27FC236}">
                <a16:creationId xmlns:a16="http://schemas.microsoft.com/office/drawing/2014/main" id="{0936F8AB-2F0A-4DEF-811D-C861BE3DCB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AA4EE1-761B-42F2-85A7-F63AD1E56FA6}"/>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32765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B971-FB26-41D7-95F5-F021747344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BBA7275-18B7-4460-99E7-09ADD0013B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5FCC0-D468-460A-8B5F-FE034F337C4E}"/>
              </a:ext>
            </a:extLst>
          </p:cNvPr>
          <p:cNvSpPr>
            <a:spLocks noGrp="1"/>
          </p:cNvSpPr>
          <p:nvPr>
            <p:ph type="dt" sz="half" idx="10"/>
          </p:nvPr>
        </p:nvSpPr>
        <p:spPr/>
        <p:txBody>
          <a:bodyPr/>
          <a:lstStyle/>
          <a:p>
            <a:fld id="{7199206E-25CD-491D-B81A-58B0B02BF664}" type="datetime1">
              <a:rPr lang="en-GB" smtClean="0"/>
              <a:t>23/11/2025</a:t>
            </a:fld>
            <a:endParaRPr lang="en-GB"/>
          </a:p>
        </p:txBody>
      </p:sp>
      <p:sp>
        <p:nvSpPr>
          <p:cNvPr id="5" name="Footer Placeholder 4">
            <a:extLst>
              <a:ext uri="{FF2B5EF4-FFF2-40B4-BE49-F238E27FC236}">
                <a16:creationId xmlns:a16="http://schemas.microsoft.com/office/drawing/2014/main" id="{3CE6865B-47F9-4107-B119-C96C7AA4F4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9CFB34-E142-4A20-B937-DB7BD701E77A}"/>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72864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8A69-3A4E-48BC-9FDD-5FBAD5D7D3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18617A-9659-4DDF-96FC-C58F34C96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7C96201-BCCC-4314-BAB8-942AF97529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EA28A0-10DD-4EA6-9D26-DBBE321B978F}"/>
              </a:ext>
            </a:extLst>
          </p:cNvPr>
          <p:cNvSpPr>
            <a:spLocks noGrp="1"/>
          </p:cNvSpPr>
          <p:nvPr>
            <p:ph type="dt" sz="half" idx="10"/>
          </p:nvPr>
        </p:nvSpPr>
        <p:spPr/>
        <p:txBody>
          <a:bodyPr/>
          <a:lstStyle/>
          <a:p>
            <a:fld id="{4B032472-6A09-4A5F-A86F-07D3CED770C4}" type="datetime1">
              <a:rPr lang="en-GB" smtClean="0"/>
              <a:t>23/11/2025</a:t>
            </a:fld>
            <a:endParaRPr lang="en-GB"/>
          </a:p>
        </p:txBody>
      </p:sp>
      <p:sp>
        <p:nvSpPr>
          <p:cNvPr id="6" name="Footer Placeholder 5">
            <a:extLst>
              <a:ext uri="{FF2B5EF4-FFF2-40B4-BE49-F238E27FC236}">
                <a16:creationId xmlns:a16="http://schemas.microsoft.com/office/drawing/2014/main" id="{77E9A68C-6BBF-4B5E-AD39-1C4477999F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0789C5-9458-429C-97E6-0EFE6A297A39}"/>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93480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408D-B6F6-4B90-B1BE-150668DB1D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E5B94B-E9B2-46CC-8E50-8BFBE4E842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1EF349-9011-4997-9C9C-74CBF39EEE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F396B72-4FB2-4069-BB6E-934AED75D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D0D8C-AF3E-4F4E-B52F-70FE8B9AC9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ABE2B99-14C4-47CC-94D1-BF37176513F3}"/>
              </a:ext>
            </a:extLst>
          </p:cNvPr>
          <p:cNvSpPr>
            <a:spLocks noGrp="1"/>
          </p:cNvSpPr>
          <p:nvPr>
            <p:ph type="dt" sz="half" idx="10"/>
          </p:nvPr>
        </p:nvSpPr>
        <p:spPr/>
        <p:txBody>
          <a:bodyPr/>
          <a:lstStyle/>
          <a:p>
            <a:fld id="{A47C45A9-6095-466A-97B7-4741BD4A8BC0}" type="datetime1">
              <a:rPr lang="en-GB" smtClean="0"/>
              <a:t>23/11/2025</a:t>
            </a:fld>
            <a:endParaRPr lang="en-GB"/>
          </a:p>
        </p:txBody>
      </p:sp>
      <p:sp>
        <p:nvSpPr>
          <p:cNvPr id="8" name="Footer Placeholder 7">
            <a:extLst>
              <a:ext uri="{FF2B5EF4-FFF2-40B4-BE49-F238E27FC236}">
                <a16:creationId xmlns:a16="http://schemas.microsoft.com/office/drawing/2014/main" id="{130A6930-ACD4-4FE0-A433-4707BA9931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613DF1-B0B0-42CB-B5BE-615F5D8EE1EB}"/>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353357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764F-C3C7-4482-9E85-A0EAF6BE15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50CEDDB-0615-4C45-90B2-26A091365F62}"/>
              </a:ext>
            </a:extLst>
          </p:cNvPr>
          <p:cNvSpPr>
            <a:spLocks noGrp="1"/>
          </p:cNvSpPr>
          <p:nvPr>
            <p:ph type="dt" sz="half" idx="10"/>
          </p:nvPr>
        </p:nvSpPr>
        <p:spPr/>
        <p:txBody>
          <a:bodyPr/>
          <a:lstStyle/>
          <a:p>
            <a:fld id="{19A9773D-687A-4E64-AA64-D91DED6B2B9E}" type="datetime1">
              <a:rPr lang="en-GB" smtClean="0"/>
              <a:t>23/11/2025</a:t>
            </a:fld>
            <a:endParaRPr lang="en-GB"/>
          </a:p>
        </p:txBody>
      </p:sp>
      <p:sp>
        <p:nvSpPr>
          <p:cNvPr id="4" name="Footer Placeholder 3">
            <a:extLst>
              <a:ext uri="{FF2B5EF4-FFF2-40B4-BE49-F238E27FC236}">
                <a16:creationId xmlns:a16="http://schemas.microsoft.com/office/drawing/2014/main" id="{B5C594A7-018E-4731-ABC0-96C96A59B8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98A1FC-2FD2-49EA-9A94-68031CAC00DD}"/>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45626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AD95D-B98D-4605-8FEF-F56F3711C28D}"/>
              </a:ext>
            </a:extLst>
          </p:cNvPr>
          <p:cNvSpPr>
            <a:spLocks noGrp="1"/>
          </p:cNvSpPr>
          <p:nvPr>
            <p:ph type="dt" sz="half" idx="10"/>
          </p:nvPr>
        </p:nvSpPr>
        <p:spPr/>
        <p:txBody>
          <a:bodyPr/>
          <a:lstStyle/>
          <a:p>
            <a:fld id="{DADE7238-A996-433C-B0A1-867B93BFDE4E}" type="datetime1">
              <a:rPr lang="en-GB" smtClean="0"/>
              <a:t>23/11/2025</a:t>
            </a:fld>
            <a:endParaRPr lang="en-GB"/>
          </a:p>
        </p:txBody>
      </p:sp>
      <p:sp>
        <p:nvSpPr>
          <p:cNvPr id="3" name="Footer Placeholder 2">
            <a:extLst>
              <a:ext uri="{FF2B5EF4-FFF2-40B4-BE49-F238E27FC236}">
                <a16:creationId xmlns:a16="http://schemas.microsoft.com/office/drawing/2014/main" id="{531AE2AA-3C16-4924-B3B7-9A237CCE373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72119A4-6184-4F19-B191-62856B03189C}"/>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26322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2AEC-6CE2-47BA-A60F-1B058F7B7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25CD7D-FFEF-44A9-BD62-F100E450A7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70515E-17A2-44E1-BDFE-8B4585A68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F39EC-6937-4843-9A90-5FD9912B801F}"/>
              </a:ext>
            </a:extLst>
          </p:cNvPr>
          <p:cNvSpPr>
            <a:spLocks noGrp="1"/>
          </p:cNvSpPr>
          <p:nvPr>
            <p:ph type="dt" sz="half" idx="10"/>
          </p:nvPr>
        </p:nvSpPr>
        <p:spPr/>
        <p:txBody>
          <a:bodyPr/>
          <a:lstStyle/>
          <a:p>
            <a:fld id="{3843DC6F-7EE5-4A3B-A98A-1AD2AF8000EE}" type="datetime1">
              <a:rPr lang="en-GB" smtClean="0"/>
              <a:t>23/11/2025</a:t>
            </a:fld>
            <a:endParaRPr lang="en-GB"/>
          </a:p>
        </p:txBody>
      </p:sp>
      <p:sp>
        <p:nvSpPr>
          <p:cNvPr id="6" name="Footer Placeholder 5">
            <a:extLst>
              <a:ext uri="{FF2B5EF4-FFF2-40B4-BE49-F238E27FC236}">
                <a16:creationId xmlns:a16="http://schemas.microsoft.com/office/drawing/2014/main" id="{2A35A170-ACD5-4EAA-A155-1FDC4FB2DE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E15882-F799-45A3-9321-F6D58427CCC2}"/>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300860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3489-F65A-42E2-8DE3-36EDD0E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F0D9496-0670-4BB0-9369-1BF2FA76B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FDDC140-74DE-4F88-B57E-C49ACA7E1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09C48-9AF5-4904-98DD-A0AC55DFE43E}"/>
              </a:ext>
            </a:extLst>
          </p:cNvPr>
          <p:cNvSpPr>
            <a:spLocks noGrp="1"/>
          </p:cNvSpPr>
          <p:nvPr>
            <p:ph type="dt" sz="half" idx="10"/>
          </p:nvPr>
        </p:nvSpPr>
        <p:spPr/>
        <p:txBody>
          <a:bodyPr/>
          <a:lstStyle/>
          <a:p>
            <a:fld id="{ACC7A72C-729D-4958-9FB4-70D1B5BF04A4}" type="datetime1">
              <a:rPr lang="en-GB" smtClean="0"/>
              <a:t>23/11/2025</a:t>
            </a:fld>
            <a:endParaRPr lang="en-GB"/>
          </a:p>
        </p:txBody>
      </p:sp>
      <p:sp>
        <p:nvSpPr>
          <p:cNvPr id="6" name="Footer Placeholder 5">
            <a:extLst>
              <a:ext uri="{FF2B5EF4-FFF2-40B4-BE49-F238E27FC236}">
                <a16:creationId xmlns:a16="http://schemas.microsoft.com/office/drawing/2014/main" id="{454E9C98-559B-4C48-BD6C-2C041E4568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70ACA5-570D-4142-9CD7-B4011CB7FC7F}"/>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422168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FF36-D9DB-4B5A-B399-4C6C5442C0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C422BD-FBA6-4048-B3D2-7169F6DBE7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768EEC-A034-402F-BF7A-C7C1D3225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82BB-597A-4711-BFBC-6FA804693904}" type="datetime1">
              <a:rPr lang="en-GB" smtClean="0"/>
              <a:t>23/11/2025</a:t>
            </a:fld>
            <a:endParaRPr lang="en-GB"/>
          </a:p>
        </p:txBody>
      </p:sp>
      <p:sp>
        <p:nvSpPr>
          <p:cNvPr id="5" name="Footer Placeholder 4">
            <a:extLst>
              <a:ext uri="{FF2B5EF4-FFF2-40B4-BE49-F238E27FC236}">
                <a16:creationId xmlns:a16="http://schemas.microsoft.com/office/drawing/2014/main" id="{5BD0D079-3579-4F54-8B25-02FC04BF2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A44059-85C5-4585-B137-BAAFB88E1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A9BE6-D515-4CD7-B9C9-CD5F329F7826}" type="slidenum">
              <a:rPr lang="en-GB" smtClean="0"/>
              <a:t>‹#›</a:t>
            </a:fld>
            <a:endParaRPr lang="en-GB"/>
          </a:p>
        </p:txBody>
      </p:sp>
    </p:spTree>
    <p:extLst>
      <p:ext uri="{BB962C8B-B14F-4D97-AF65-F5344CB8AC3E}">
        <p14:creationId xmlns:p14="http://schemas.microsoft.com/office/powerpoint/2010/main" val="174310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ieeexplore.ieee.org/author/393316050031345"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0"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9" y="32177"/>
            <a:ext cx="470377" cy="470377"/>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104;p14">
            <a:extLst>
              <a:ext uri="{FF2B5EF4-FFF2-40B4-BE49-F238E27FC236}">
                <a16:creationId xmlns:a16="http://schemas.microsoft.com/office/drawing/2014/main" id="{C68C38E5-FCF1-4C73-A9E0-8FDFA99E2478}"/>
              </a:ext>
            </a:extLst>
          </p:cNvPr>
          <p:cNvSpPr txBox="1">
            <a:spLocks noGrp="1"/>
          </p:cNvSpPr>
          <p:nvPr>
            <p:ph type="ctrTitle"/>
          </p:nvPr>
        </p:nvSpPr>
        <p:spPr>
          <a:xfrm>
            <a:off x="841240" y="1361345"/>
            <a:ext cx="10509511" cy="1114246"/>
          </a:xfrm>
          <a:prstGeom prst="rect">
            <a:avLst/>
          </a:prstGeom>
          <a:ln>
            <a:noFill/>
          </a:ln>
        </p:spPr>
        <p:txBody>
          <a:bodyPr spcFirstLastPara="1" wrap="square" lIns="0" tIns="0" rIns="0" bIns="0" anchor="t" anchorCtr="0">
            <a:noAutofit/>
          </a:bodyPr>
          <a:lstStyle/>
          <a:p>
            <a:pPr marL="0" lvl="0" indent="0" rtl="0">
              <a:spcBef>
                <a:spcPts val="0"/>
              </a:spcBef>
              <a:spcAft>
                <a:spcPts val="0"/>
              </a:spcAft>
              <a:buNone/>
            </a:pPr>
            <a:r>
              <a:rPr lang="en-US" sz="3600" b="1" dirty="0">
                <a:solidFill>
                  <a:srgbClr val="002060"/>
                </a:solidFill>
                <a:latin typeface="Söhne"/>
                <a:ea typeface="Verdana" panose="020B0604030504040204" pitchFamily="34" charset="0"/>
                <a:cs typeface="Times New Roman" panose="02020603050405020304" pitchFamily="18" charset="0"/>
              </a:rPr>
              <a:t>Graph Neural Network for Building Prediction</a:t>
            </a:r>
            <a:br>
              <a:rPr lang="en-US" sz="3600" b="1" dirty="0">
                <a:solidFill>
                  <a:srgbClr val="002060"/>
                </a:solidFill>
                <a:latin typeface="Söhne"/>
                <a:ea typeface="Verdana" panose="020B0604030504040204" pitchFamily="34" charset="0"/>
                <a:cs typeface="Times New Roman" panose="02020603050405020304" pitchFamily="18" charset="0"/>
              </a:rPr>
            </a:br>
            <a:r>
              <a:rPr lang="en-US" sz="3600" b="1" dirty="0">
                <a:solidFill>
                  <a:srgbClr val="002060"/>
                </a:solidFill>
                <a:latin typeface="Söhne"/>
                <a:ea typeface="Verdana" panose="020B0604030504040204" pitchFamily="34" charset="0"/>
                <a:cs typeface="Times New Roman" panose="02020603050405020304" pitchFamily="18" charset="0"/>
              </a:rPr>
              <a:t>Agents in Intent-Based Zero-Touch Networks</a:t>
            </a:r>
            <a:endParaRPr sz="3600" b="1" dirty="0">
              <a:solidFill>
                <a:srgbClr val="002060"/>
              </a:solidFill>
              <a:latin typeface="Söhne"/>
              <a:ea typeface="Verdana" panose="020B0604030504040204" pitchFamily="34" charset="0"/>
              <a:cs typeface="Times New Roman" panose="02020603050405020304" pitchFamily="18" charset="0"/>
            </a:endParaRPr>
          </a:p>
        </p:txBody>
      </p:sp>
      <p:pic>
        <p:nvPicPr>
          <p:cNvPr id="9" name="Picture 8" descr="Logo&#10;&#10;Description automatically generated">
            <a:extLst>
              <a:ext uri="{FF2B5EF4-FFF2-40B4-BE49-F238E27FC236}">
                <a16:creationId xmlns:a16="http://schemas.microsoft.com/office/drawing/2014/main" id="{C5AFC7FD-3907-4566-9E4E-62CFB24BDBA9}"/>
              </a:ext>
            </a:extLst>
          </p:cNvPr>
          <p:cNvPicPr>
            <a:picLocks noChangeAspect="1"/>
          </p:cNvPicPr>
          <p:nvPr/>
        </p:nvPicPr>
        <p:blipFill rotWithShape="1">
          <a:blip r:embed="rId4">
            <a:extLst>
              <a:ext uri="{28A0092B-C50C-407E-A947-70E740481C1C}">
                <a14:useLocalDpi xmlns:a14="http://schemas.microsoft.com/office/drawing/2010/main" val="0"/>
              </a:ext>
            </a:extLst>
          </a:blip>
          <a:srcRect t="34274" b="27829"/>
          <a:stretch/>
        </p:blipFill>
        <p:spPr>
          <a:xfrm>
            <a:off x="97655" y="6453078"/>
            <a:ext cx="1747748" cy="404922"/>
          </a:xfrm>
          <a:prstGeom prst="rect">
            <a:avLst/>
          </a:prstGeom>
        </p:spPr>
      </p:pic>
      <p:sp>
        <p:nvSpPr>
          <p:cNvPr id="7" name="Subtitle 2">
            <a:extLst>
              <a:ext uri="{FF2B5EF4-FFF2-40B4-BE49-F238E27FC236}">
                <a16:creationId xmlns:a16="http://schemas.microsoft.com/office/drawing/2014/main" id="{7A7B2642-8443-B614-640A-CFD2AF3C2A66}"/>
              </a:ext>
            </a:extLst>
          </p:cNvPr>
          <p:cNvSpPr>
            <a:spLocks noGrp="1"/>
          </p:cNvSpPr>
          <p:nvPr>
            <p:ph type="subTitle" idx="1"/>
          </p:nvPr>
        </p:nvSpPr>
        <p:spPr>
          <a:xfrm>
            <a:off x="548909" y="5815838"/>
            <a:ext cx="11094171" cy="470541"/>
          </a:xfrm>
        </p:spPr>
        <p:txBody>
          <a:bodyPr>
            <a:noAutofit/>
          </a:bodyPr>
          <a:lstStyle/>
          <a:p>
            <a:pPr hangingPunct="0">
              <a:lnSpc>
                <a:spcPct val="120000"/>
              </a:lnSpc>
            </a:pPr>
            <a:r>
              <a:rPr lang="en-US" sz="1800" b="1" dirty="0">
                <a:solidFill>
                  <a:srgbClr val="0070C0"/>
                </a:solidFill>
                <a:latin typeface="Söhne"/>
              </a:rPr>
              <a:t>Department of Electrical Electronics and Computer Engineering, University of Ulsan, Ulsan, South Korea</a:t>
            </a:r>
          </a:p>
        </p:txBody>
      </p:sp>
      <p:sp>
        <p:nvSpPr>
          <p:cNvPr id="40" name="Decagon 39">
            <a:extLst>
              <a:ext uri="{FF2B5EF4-FFF2-40B4-BE49-F238E27FC236}">
                <a16:creationId xmlns:a16="http://schemas.microsoft.com/office/drawing/2014/main" id="{C5E2BC26-FBA5-95E2-0047-A235C7AB399E}"/>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1</a:t>
            </a:r>
            <a:endParaRPr lang="en-US"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766AC00-52D9-3769-5DB1-8DB7B5B93334}"/>
              </a:ext>
            </a:extLst>
          </p:cNvPr>
          <p:cNvSpPr txBox="1"/>
          <p:nvPr/>
        </p:nvSpPr>
        <p:spPr>
          <a:xfrm>
            <a:off x="4618879" y="571621"/>
            <a:ext cx="2720462" cy="523220"/>
          </a:xfrm>
          <a:prstGeom prst="rect">
            <a:avLst/>
          </a:prstGeom>
          <a:noFill/>
        </p:spPr>
        <p:txBody>
          <a:bodyPr wrap="square">
            <a:spAutoFit/>
          </a:bodyPr>
          <a:lstStyle/>
          <a:p>
            <a:pPr algn="ctr"/>
            <a:r>
              <a:rPr lang="en-US" sz="2800" b="1" u="sng" dirty="0">
                <a:solidFill>
                  <a:srgbClr val="002060"/>
                </a:solidFill>
                <a:latin typeface="Söhne"/>
                <a:ea typeface="+mj-ea"/>
                <a:cs typeface="+mj-cs"/>
              </a:rPr>
              <a:t>Paper No: 20</a:t>
            </a:r>
          </a:p>
        </p:txBody>
      </p:sp>
      <p:graphicFrame>
        <p:nvGraphicFramePr>
          <p:cNvPr id="17" name="Table 16">
            <a:extLst>
              <a:ext uri="{FF2B5EF4-FFF2-40B4-BE49-F238E27FC236}">
                <a16:creationId xmlns:a16="http://schemas.microsoft.com/office/drawing/2014/main" id="{7BB62794-57F9-983A-D80E-7A2216C520FF}"/>
              </a:ext>
            </a:extLst>
          </p:cNvPr>
          <p:cNvGraphicFramePr>
            <a:graphicFrameLocks noGrp="1"/>
          </p:cNvGraphicFramePr>
          <p:nvPr>
            <p:extLst>
              <p:ext uri="{D42A27DB-BD31-4B8C-83A1-F6EECF244321}">
                <p14:modId xmlns:p14="http://schemas.microsoft.com/office/powerpoint/2010/main" val="45831186"/>
              </p:ext>
            </p:extLst>
          </p:nvPr>
        </p:nvGraphicFramePr>
        <p:xfrm>
          <a:off x="738384" y="3056414"/>
          <a:ext cx="10715220" cy="949171"/>
        </p:xfrm>
        <a:graphic>
          <a:graphicData uri="http://schemas.openxmlformats.org/drawingml/2006/table">
            <a:tbl>
              <a:tblPr firstRow="1" bandRow="1">
                <a:tableStyleId>{5C22544A-7EE6-4342-B048-85BDC9FD1C3A}</a:tableStyleId>
              </a:tblPr>
              <a:tblGrid>
                <a:gridCol w="3039414">
                  <a:extLst>
                    <a:ext uri="{9D8B030D-6E8A-4147-A177-3AD203B41FA5}">
                      <a16:colId xmlns:a16="http://schemas.microsoft.com/office/drawing/2014/main" val="2423918464"/>
                    </a:ext>
                  </a:extLst>
                </a:gridCol>
                <a:gridCol w="2118575">
                  <a:extLst>
                    <a:ext uri="{9D8B030D-6E8A-4147-A177-3AD203B41FA5}">
                      <a16:colId xmlns:a16="http://schemas.microsoft.com/office/drawing/2014/main" val="447510335"/>
                    </a:ext>
                  </a:extLst>
                </a:gridCol>
                <a:gridCol w="1687132">
                  <a:extLst>
                    <a:ext uri="{9D8B030D-6E8A-4147-A177-3AD203B41FA5}">
                      <a16:colId xmlns:a16="http://schemas.microsoft.com/office/drawing/2014/main" val="16179904"/>
                    </a:ext>
                  </a:extLst>
                </a:gridCol>
                <a:gridCol w="1727055">
                  <a:extLst>
                    <a:ext uri="{9D8B030D-6E8A-4147-A177-3AD203B41FA5}">
                      <a16:colId xmlns:a16="http://schemas.microsoft.com/office/drawing/2014/main" val="2501384726"/>
                    </a:ext>
                  </a:extLst>
                </a:gridCol>
                <a:gridCol w="2143044">
                  <a:extLst>
                    <a:ext uri="{9D8B030D-6E8A-4147-A177-3AD203B41FA5}">
                      <a16:colId xmlns:a16="http://schemas.microsoft.com/office/drawing/2014/main" val="3077203089"/>
                    </a:ext>
                  </a:extLst>
                </a:gridCol>
              </a:tblGrid>
              <a:tr h="621239">
                <a:tc>
                  <a:txBody>
                    <a:bodyPr/>
                    <a:lstStyle/>
                    <a:p>
                      <a:pPr algn="ctr"/>
                      <a:r>
                        <a:rPr lang="en-US" sz="1600" b="1" kern="1200" dirty="0" err="1">
                          <a:solidFill>
                            <a:srgbClr val="002060"/>
                          </a:solidFill>
                          <a:latin typeface="+mn-lt"/>
                          <a:ea typeface="Verdana" panose="020B0604030504040204" pitchFamily="34" charset="0"/>
                          <a:cs typeface="Times New Roman" panose="02020603050405020304" pitchFamily="18" charset="0"/>
                        </a:rPr>
                        <a:t>Dangnachew</a:t>
                      </a:r>
                      <a:r>
                        <a:rPr lang="en-US" sz="1600" b="1" kern="1200" dirty="0">
                          <a:solidFill>
                            <a:srgbClr val="002060"/>
                          </a:solidFill>
                          <a:latin typeface="+mn-lt"/>
                          <a:ea typeface="Verdana" panose="020B0604030504040204" pitchFamily="34" charset="0"/>
                          <a:cs typeface="Times New Roman" panose="02020603050405020304" pitchFamily="18" charset="0"/>
                        </a:rPr>
                        <a:t> </a:t>
                      </a:r>
                      <a:r>
                        <a:rPr lang="en-US" sz="1600" b="1" kern="1200" dirty="0" err="1">
                          <a:solidFill>
                            <a:srgbClr val="002060"/>
                          </a:solidFill>
                          <a:latin typeface="+mn-lt"/>
                          <a:ea typeface="Verdana" panose="020B0604030504040204" pitchFamily="34" charset="0"/>
                          <a:cs typeface="Times New Roman" panose="02020603050405020304" pitchFamily="18" charset="0"/>
                        </a:rPr>
                        <a:t>Azene</a:t>
                      </a:r>
                      <a:r>
                        <a:rPr lang="en-US" sz="1600" b="1" kern="1200" dirty="0">
                          <a:solidFill>
                            <a:srgbClr val="002060"/>
                          </a:solidFill>
                          <a:latin typeface="+mn-lt"/>
                          <a:ea typeface="Verdana" panose="020B0604030504040204" pitchFamily="34" charset="0"/>
                          <a:cs typeface="Times New Roman" panose="02020603050405020304" pitchFamily="18" charset="0"/>
                        </a:rPr>
                        <a:t> </a:t>
                      </a:r>
                      <a:r>
                        <a:rPr lang="en-US" sz="1600" b="1" kern="1200" dirty="0" err="1">
                          <a:solidFill>
                            <a:srgbClr val="002060"/>
                          </a:solidFill>
                          <a:latin typeface="+mn-lt"/>
                          <a:ea typeface="Verdana" panose="020B0604030504040204" pitchFamily="34" charset="0"/>
                          <a:cs typeface="Times New Roman" panose="02020603050405020304" pitchFamily="18" charset="0"/>
                        </a:rPr>
                        <a:t>Temesgene</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Elham Dehghan </a:t>
                      </a:r>
                      <a:r>
                        <a:rPr lang="en-US" sz="1600" b="1" kern="1200" dirty="0" err="1">
                          <a:solidFill>
                            <a:srgbClr val="002060"/>
                          </a:solidFill>
                          <a:latin typeface="+mn-lt"/>
                          <a:ea typeface="Verdana" panose="020B0604030504040204" pitchFamily="34" charset="0"/>
                          <a:cs typeface="Times New Roman" panose="02020603050405020304" pitchFamily="18" charset="0"/>
                        </a:rPr>
                        <a:t>Biyar</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Andrey Silva</a:t>
                      </a: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Ankita </a:t>
                      </a:r>
                      <a:r>
                        <a:rPr lang="en-US" sz="1600" b="1" kern="1200" dirty="0" err="1">
                          <a:solidFill>
                            <a:srgbClr val="002060"/>
                          </a:solidFill>
                          <a:latin typeface="+mn-lt"/>
                          <a:ea typeface="Verdana" panose="020B0604030504040204" pitchFamily="34" charset="0"/>
                          <a:cs typeface="Times New Roman" panose="02020603050405020304" pitchFamily="18" charset="0"/>
                        </a:rPr>
                        <a:t>Likhyani</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András </a:t>
                      </a:r>
                      <a:r>
                        <a:rPr lang="en-US" sz="1600" b="1" kern="1200" dirty="0" err="1">
                          <a:solidFill>
                            <a:srgbClr val="002060"/>
                          </a:solidFill>
                          <a:latin typeface="+mn-lt"/>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Zahernszky</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extLst>
                  <a:ext uri="{0D108BD9-81ED-4DB2-BD59-A6C34878D82A}">
                    <a16:rowId xmlns:a16="http://schemas.microsoft.com/office/drawing/2014/main" val="38130190"/>
                  </a:ext>
                </a:extLst>
              </a:tr>
              <a:tr h="327932">
                <a:tc>
                  <a:txBody>
                    <a:bodyPr/>
                    <a:lstStyle/>
                    <a:p>
                      <a:pPr algn="ctr"/>
                      <a:r>
                        <a:rPr lang="en-US" sz="1100" b="0" i="0" kern="1200" dirty="0">
                          <a:solidFill>
                            <a:schemeClr val="dk1"/>
                          </a:solidFill>
                          <a:effectLst/>
                          <a:latin typeface="+mn-lt"/>
                          <a:ea typeface="+mn-ea"/>
                          <a:cs typeface="+mn-cs"/>
                        </a:rPr>
                        <a:t>Ericsson Research, Sweden</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Turkey</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Brazil</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GAIA, India</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Sweden</a:t>
                      </a:r>
                      <a:endParaRPr lang="en-US" sz="1100" dirty="0"/>
                    </a:p>
                  </a:txBody>
                  <a:tcPr anchor="ctr"/>
                </a:tc>
                <a:extLst>
                  <a:ext uri="{0D108BD9-81ED-4DB2-BD59-A6C34878D82A}">
                    <a16:rowId xmlns:a16="http://schemas.microsoft.com/office/drawing/2014/main" val="4076978840"/>
                  </a:ext>
                </a:extLst>
              </a:tr>
            </a:tbl>
          </a:graphicData>
        </a:graphic>
      </p:graphicFrame>
      <p:sp>
        <p:nvSpPr>
          <p:cNvPr id="18" name="Rectangle 17">
            <a:extLst>
              <a:ext uri="{FF2B5EF4-FFF2-40B4-BE49-F238E27FC236}">
                <a16:creationId xmlns:a16="http://schemas.microsoft.com/office/drawing/2014/main" id="{93CB273F-B09E-EEE5-F020-78B7F4ECA4EA}"/>
              </a:ext>
            </a:extLst>
          </p:cNvPr>
          <p:cNvSpPr/>
          <p:nvPr/>
        </p:nvSpPr>
        <p:spPr>
          <a:xfrm>
            <a:off x="738384" y="2574686"/>
            <a:ext cx="10715220" cy="3547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Authors:</a:t>
            </a:r>
          </a:p>
        </p:txBody>
      </p:sp>
      <p:sp>
        <p:nvSpPr>
          <p:cNvPr id="20" name="TextBox 19">
            <a:extLst>
              <a:ext uri="{FF2B5EF4-FFF2-40B4-BE49-F238E27FC236}">
                <a16:creationId xmlns:a16="http://schemas.microsoft.com/office/drawing/2014/main" id="{0A1A1BD2-B140-4E4B-3ADB-6A4F0CEC718F}"/>
              </a:ext>
            </a:extLst>
          </p:cNvPr>
          <p:cNvSpPr txBox="1"/>
          <p:nvPr/>
        </p:nvSpPr>
        <p:spPr>
          <a:xfrm>
            <a:off x="3717961" y="4640132"/>
            <a:ext cx="4756066" cy="1175706"/>
          </a:xfrm>
          <a:prstGeom prst="rect">
            <a:avLst/>
          </a:prstGeom>
          <a:noFill/>
        </p:spPr>
        <p:txBody>
          <a:bodyPr wrap="square">
            <a:spAutoFit/>
          </a:bodyPr>
          <a:lstStyle/>
          <a:p>
            <a:pPr hangingPunct="0">
              <a:lnSpc>
                <a:spcPct val="120000"/>
              </a:lnSpc>
            </a:pPr>
            <a:r>
              <a:rPr lang="en-US" sz="2000" b="1" dirty="0">
                <a:solidFill>
                  <a:srgbClr val="0070C0"/>
                </a:solidFill>
                <a:latin typeface="Söhne"/>
              </a:rPr>
              <a:t>Presented By:                UMAR MUHAMMAD</a:t>
            </a:r>
          </a:p>
          <a:p>
            <a:pPr hangingPunct="0">
              <a:lnSpc>
                <a:spcPct val="120000"/>
              </a:lnSpc>
            </a:pPr>
            <a:r>
              <a:rPr lang="en-US" sz="2000" b="1" dirty="0">
                <a:solidFill>
                  <a:srgbClr val="0070C0"/>
                </a:solidFill>
                <a:latin typeface="Söhne"/>
              </a:rPr>
              <a:t>Student ID:                     20245364</a:t>
            </a:r>
          </a:p>
          <a:p>
            <a:pPr hangingPunct="0">
              <a:lnSpc>
                <a:spcPct val="120000"/>
              </a:lnSpc>
            </a:pPr>
            <a:r>
              <a:rPr lang="en-US" sz="2000" b="1" dirty="0">
                <a:solidFill>
                  <a:srgbClr val="0070C0"/>
                </a:solidFill>
                <a:latin typeface="Söhne"/>
              </a:rPr>
              <a:t>Date:                                2025-11-27</a:t>
            </a:r>
          </a:p>
        </p:txBody>
      </p:sp>
      <p:sp>
        <p:nvSpPr>
          <p:cNvPr id="21" name="Rectangle 20">
            <a:extLst>
              <a:ext uri="{FF2B5EF4-FFF2-40B4-BE49-F238E27FC236}">
                <a16:creationId xmlns:a16="http://schemas.microsoft.com/office/drawing/2014/main" id="{11B892C0-F166-CBB2-E3AE-1AC5998C7415}"/>
              </a:ext>
            </a:extLst>
          </p:cNvPr>
          <p:cNvSpPr/>
          <p:nvPr/>
        </p:nvSpPr>
        <p:spPr>
          <a:xfrm>
            <a:off x="738384" y="4132406"/>
            <a:ext cx="10715220" cy="3547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Source: 2024 IEEE International Conference on Communications (ICC)</a:t>
            </a:r>
          </a:p>
        </p:txBody>
      </p:sp>
    </p:spTree>
    <p:extLst>
      <p:ext uri="{BB962C8B-B14F-4D97-AF65-F5344CB8AC3E}">
        <p14:creationId xmlns:p14="http://schemas.microsoft.com/office/powerpoint/2010/main" val="196482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E3ED-6F56-A9BD-C80A-7656A07DD41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57E3A11-C194-D8E0-66F1-E320BDD04F0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D08AA99-C1AC-02FC-3D4B-8314F0B09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BECCA83-1ECB-543F-E6C7-F393DE1BB18C}"/>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458048-DA5D-3B1E-74AD-09AA70F038CE}"/>
              </a:ext>
            </a:extLst>
          </p:cNvPr>
          <p:cNvSpPr txBox="1"/>
          <p:nvPr/>
        </p:nvSpPr>
        <p:spPr>
          <a:xfrm>
            <a:off x="550276" y="338293"/>
            <a:ext cx="5253489" cy="584775"/>
          </a:xfrm>
          <a:prstGeom prst="rect">
            <a:avLst/>
          </a:prstGeom>
          <a:noFill/>
        </p:spPr>
        <p:txBody>
          <a:bodyPr wrap="none" rtlCol="0">
            <a:spAutoFit/>
          </a:bodyPr>
          <a:lstStyle/>
          <a:p>
            <a:r>
              <a:rPr lang="en-US" sz="3200" b="1" dirty="0">
                <a:solidFill>
                  <a:srgbClr val="0070C0"/>
                </a:solidFill>
                <a:latin typeface="Söhne"/>
              </a:rPr>
              <a:t>Why Graph Neural Networks?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01E0F797-0B13-3A1C-615E-D9F1BC1FE4A8}"/>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152E42BD-5B46-CB6F-7692-A568430777E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Advantages over traditional approaches</a:t>
            </a:r>
            <a:endParaRPr lang="en-GB" b="1" dirty="0">
              <a:latin typeface="Söhne"/>
            </a:endParaRPr>
          </a:p>
        </p:txBody>
      </p:sp>
      <p:sp>
        <p:nvSpPr>
          <p:cNvPr id="2" name="Decagon 1">
            <a:extLst>
              <a:ext uri="{FF2B5EF4-FFF2-40B4-BE49-F238E27FC236}">
                <a16:creationId xmlns:a16="http://schemas.microsoft.com/office/drawing/2014/main" id="{9AFFBBEE-8D3C-79C8-6C90-C661965BB1B6}"/>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3" name="Rectangle 2">
            <a:extLst>
              <a:ext uri="{FF2B5EF4-FFF2-40B4-BE49-F238E27FC236}">
                <a16:creationId xmlns:a16="http://schemas.microsoft.com/office/drawing/2014/main" id="{7E88364D-0A29-96C9-A392-B30703E722E8}"/>
              </a:ext>
            </a:extLst>
          </p:cNvPr>
          <p:cNvSpPr/>
          <p:nvPr/>
        </p:nvSpPr>
        <p:spPr>
          <a:xfrm>
            <a:off x="435004" y="1645919"/>
            <a:ext cx="5516217" cy="340614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5" name="Rectangle 4">
            <a:extLst>
              <a:ext uri="{FF2B5EF4-FFF2-40B4-BE49-F238E27FC236}">
                <a16:creationId xmlns:a16="http://schemas.microsoft.com/office/drawing/2014/main" id="{17CCDB65-F982-795D-3007-0F1D66CCC06A}"/>
              </a:ext>
            </a:extLst>
          </p:cNvPr>
          <p:cNvSpPr/>
          <p:nvPr/>
        </p:nvSpPr>
        <p:spPr>
          <a:xfrm>
            <a:off x="6293043" y="1645920"/>
            <a:ext cx="5452114" cy="340614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9" name="TextBox 8">
            <a:extLst>
              <a:ext uri="{FF2B5EF4-FFF2-40B4-BE49-F238E27FC236}">
                <a16:creationId xmlns:a16="http://schemas.microsoft.com/office/drawing/2014/main" id="{8A2B1041-F50F-D65A-2FD6-591326FDFF9F}"/>
              </a:ext>
            </a:extLst>
          </p:cNvPr>
          <p:cNvSpPr txBox="1"/>
          <p:nvPr/>
        </p:nvSpPr>
        <p:spPr>
          <a:xfrm>
            <a:off x="550276" y="1765335"/>
            <a:ext cx="2933036" cy="369332"/>
          </a:xfrm>
          <a:prstGeom prst="rect">
            <a:avLst/>
          </a:prstGeom>
          <a:noFill/>
        </p:spPr>
        <p:txBody>
          <a:bodyPr wrap="square">
            <a:spAutoFit/>
          </a:bodyPr>
          <a:lstStyle/>
          <a:p>
            <a:pPr algn="ctr"/>
            <a:r>
              <a:rPr lang="en-US" sz="1800" b="1" dirty="0">
                <a:solidFill>
                  <a:srgbClr val="E74434"/>
                </a:solidFill>
                <a:latin typeface="Söhne"/>
              </a:rPr>
              <a:t>Traditional Neural Networks</a:t>
            </a:r>
            <a:endParaRPr lang="en-US" sz="1800" dirty="0">
              <a:solidFill>
                <a:srgbClr val="E74434"/>
              </a:solidFill>
              <a:latin typeface="Söhne"/>
            </a:endParaRPr>
          </a:p>
        </p:txBody>
      </p:sp>
      <p:sp>
        <p:nvSpPr>
          <p:cNvPr id="10" name="TextBox 9">
            <a:extLst>
              <a:ext uri="{FF2B5EF4-FFF2-40B4-BE49-F238E27FC236}">
                <a16:creationId xmlns:a16="http://schemas.microsoft.com/office/drawing/2014/main" id="{A70E39BC-37B2-EFD5-0A51-EDC9FA661B86}"/>
              </a:ext>
            </a:extLst>
          </p:cNvPr>
          <p:cNvSpPr txBox="1"/>
          <p:nvPr/>
        </p:nvSpPr>
        <p:spPr>
          <a:xfrm>
            <a:off x="6240780" y="1788914"/>
            <a:ext cx="2933036" cy="369332"/>
          </a:xfrm>
          <a:prstGeom prst="rect">
            <a:avLst/>
          </a:prstGeom>
          <a:noFill/>
        </p:spPr>
        <p:txBody>
          <a:bodyPr wrap="square">
            <a:spAutoFit/>
          </a:bodyPr>
          <a:lstStyle/>
          <a:p>
            <a:pPr algn="ctr"/>
            <a:r>
              <a:rPr lang="en-US" sz="1800" b="1" dirty="0">
                <a:solidFill>
                  <a:srgbClr val="137B58"/>
                </a:solidFill>
                <a:latin typeface="Söhne"/>
              </a:rPr>
              <a:t>Graph Neural Networks</a:t>
            </a:r>
            <a:endParaRPr lang="en-US" sz="1800" dirty="0">
              <a:solidFill>
                <a:srgbClr val="137B58"/>
              </a:solidFill>
              <a:latin typeface="Söhne"/>
            </a:endParaRPr>
          </a:p>
        </p:txBody>
      </p:sp>
      <p:sp>
        <p:nvSpPr>
          <p:cNvPr id="11" name="Rectangle: Rounded Corners 10">
            <a:extLst>
              <a:ext uri="{FF2B5EF4-FFF2-40B4-BE49-F238E27FC236}">
                <a16:creationId xmlns:a16="http://schemas.microsoft.com/office/drawing/2014/main" id="{7F54C803-A750-2AAC-AF6B-62F7F514B21A}"/>
              </a:ext>
            </a:extLst>
          </p:cNvPr>
          <p:cNvSpPr/>
          <p:nvPr/>
        </p:nvSpPr>
        <p:spPr>
          <a:xfrm>
            <a:off x="695056" y="2303026"/>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Fixed input size requirements</a:t>
            </a:r>
          </a:p>
        </p:txBody>
      </p:sp>
      <p:sp>
        <p:nvSpPr>
          <p:cNvPr id="14" name="Rectangle: Rounded Corners 13">
            <a:extLst>
              <a:ext uri="{FF2B5EF4-FFF2-40B4-BE49-F238E27FC236}">
                <a16:creationId xmlns:a16="http://schemas.microsoft.com/office/drawing/2014/main" id="{E2939BAF-9B6D-AF3F-A5CD-F2F55992E1DA}"/>
              </a:ext>
            </a:extLst>
          </p:cNvPr>
          <p:cNvSpPr/>
          <p:nvPr/>
        </p:nvSpPr>
        <p:spPr>
          <a:xfrm>
            <a:off x="711114" y="2796824"/>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Cannot capture network topology</a:t>
            </a:r>
          </a:p>
        </p:txBody>
      </p:sp>
      <p:sp>
        <p:nvSpPr>
          <p:cNvPr id="15" name="Rectangle: Rounded Corners 14">
            <a:extLst>
              <a:ext uri="{FF2B5EF4-FFF2-40B4-BE49-F238E27FC236}">
                <a16:creationId xmlns:a16="http://schemas.microsoft.com/office/drawing/2014/main" id="{37055E77-67D3-9576-035F-883DE9FC493D}"/>
              </a:ext>
            </a:extLst>
          </p:cNvPr>
          <p:cNvSpPr/>
          <p:nvPr/>
        </p:nvSpPr>
        <p:spPr>
          <a:xfrm>
            <a:off x="711114" y="3329813"/>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Poor scalability to larger networks</a:t>
            </a:r>
          </a:p>
        </p:txBody>
      </p:sp>
      <p:sp>
        <p:nvSpPr>
          <p:cNvPr id="16" name="Rectangle: Rounded Corners 15">
            <a:extLst>
              <a:ext uri="{FF2B5EF4-FFF2-40B4-BE49-F238E27FC236}">
                <a16:creationId xmlns:a16="http://schemas.microsoft.com/office/drawing/2014/main" id="{9CB47B15-2621-E454-14CA-73E97006F04B}"/>
              </a:ext>
            </a:extLst>
          </p:cNvPr>
          <p:cNvSpPr/>
          <p:nvPr/>
        </p:nvSpPr>
        <p:spPr>
          <a:xfrm>
            <a:off x="711114" y="3862802"/>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Limited Generalization</a:t>
            </a:r>
          </a:p>
        </p:txBody>
      </p:sp>
      <p:sp>
        <p:nvSpPr>
          <p:cNvPr id="17" name="Rectangle: Rounded Corners 16">
            <a:extLst>
              <a:ext uri="{FF2B5EF4-FFF2-40B4-BE49-F238E27FC236}">
                <a16:creationId xmlns:a16="http://schemas.microsoft.com/office/drawing/2014/main" id="{406E1369-F684-BB37-EFBA-C4BA82F195AF}"/>
              </a:ext>
            </a:extLst>
          </p:cNvPr>
          <p:cNvSpPr/>
          <p:nvPr/>
        </p:nvSpPr>
        <p:spPr>
          <a:xfrm>
            <a:off x="695056" y="4393063"/>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Require extensive training data</a:t>
            </a:r>
          </a:p>
        </p:txBody>
      </p:sp>
      <p:sp>
        <p:nvSpPr>
          <p:cNvPr id="18" name="Rectangle: Rounded Corners 17">
            <a:extLst>
              <a:ext uri="{FF2B5EF4-FFF2-40B4-BE49-F238E27FC236}">
                <a16:creationId xmlns:a16="http://schemas.microsoft.com/office/drawing/2014/main" id="{0EEC4141-F8A3-83D1-1D76-B17777F9A615}"/>
              </a:ext>
            </a:extLst>
          </p:cNvPr>
          <p:cNvSpPr/>
          <p:nvPr/>
        </p:nvSpPr>
        <p:spPr>
          <a:xfrm>
            <a:off x="6589405" y="2301240"/>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solidFill>
                  <a:schemeClr val="tx1"/>
                </a:solidFill>
                <a:latin typeface="Söhne"/>
              </a:rPr>
              <a:t> Variable graph size handling</a:t>
            </a:r>
          </a:p>
        </p:txBody>
      </p:sp>
      <p:sp>
        <p:nvSpPr>
          <p:cNvPr id="19" name="Rectangle: Rounded Corners 18">
            <a:extLst>
              <a:ext uri="{FF2B5EF4-FFF2-40B4-BE49-F238E27FC236}">
                <a16:creationId xmlns:a16="http://schemas.microsoft.com/office/drawing/2014/main" id="{B479A75C-D8A1-7C56-3766-D6CF886D5E80}"/>
              </a:ext>
            </a:extLst>
          </p:cNvPr>
          <p:cNvSpPr/>
          <p:nvPr/>
        </p:nvSpPr>
        <p:spPr>
          <a:xfrm>
            <a:off x="6589405" y="2796824"/>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Natural network representation</a:t>
            </a:r>
          </a:p>
        </p:txBody>
      </p:sp>
      <p:sp>
        <p:nvSpPr>
          <p:cNvPr id="20" name="Rectangle: Rounded Corners 19">
            <a:extLst>
              <a:ext uri="{FF2B5EF4-FFF2-40B4-BE49-F238E27FC236}">
                <a16:creationId xmlns:a16="http://schemas.microsoft.com/office/drawing/2014/main" id="{4713C303-E7E9-D66C-295E-9492466E2352}"/>
              </a:ext>
            </a:extLst>
          </p:cNvPr>
          <p:cNvSpPr/>
          <p:nvPr/>
        </p:nvSpPr>
        <p:spPr>
          <a:xfrm>
            <a:off x="6589405" y="3325892"/>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Excellent scalability</a:t>
            </a:r>
          </a:p>
        </p:txBody>
      </p:sp>
      <p:sp>
        <p:nvSpPr>
          <p:cNvPr id="21" name="Rectangle: Rounded Corners 20">
            <a:extLst>
              <a:ext uri="{FF2B5EF4-FFF2-40B4-BE49-F238E27FC236}">
                <a16:creationId xmlns:a16="http://schemas.microsoft.com/office/drawing/2014/main" id="{8E73557D-7E81-9298-B41B-F31DD52E82D6}"/>
              </a:ext>
            </a:extLst>
          </p:cNvPr>
          <p:cNvSpPr/>
          <p:nvPr/>
        </p:nvSpPr>
        <p:spPr>
          <a:xfrm>
            <a:off x="6589405" y="3861016"/>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Superior generalization</a:t>
            </a:r>
          </a:p>
        </p:txBody>
      </p:sp>
      <p:sp>
        <p:nvSpPr>
          <p:cNvPr id="22" name="Rectangle: Rounded Corners 21">
            <a:extLst>
              <a:ext uri="{FF2B5EF4-FFF2-40B4-BE49-F238E27FC236}">
                <a16:creationId xmlns:a16="http://schemas.microsoft.com/office/drawing/2014/main" id="{05CD728D-82A3-F787-860C-A65AE36C17EA}"/>
              </a:ext>
            </a:extLst>
          </p:cNvPr>
          <p:cNvSpPr/>
          <p:nvPr/>
        </p:nvSpPr>
        <p:spPr>
          <a:xfrm>
            <a:off x="6589405" y="4391277"/>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Learn from graph structure</a:t>
            </a:r>
          </a:p>
        </p:txBody>
      </p:sp>
      <p:sp>
        <p:nvSpPr>
          <p:cNvPr id="33" name="Rectangle 32">
            <a:extLst>
              <a:ext uri="{FF2B5EF4-FFF2-40B4-BE49-F238E27FC236}">
                <a16:creationId xmlns:a16="http://schemas.microsoft.com/office/drawing/2014/main" id="{3BB6F315-01C2-8422-1E68-24EC39E2D397}"/>
              </a:ext>
            </a:extLst>
          </p:cNvPr>
          <p:cNvSpPr/>
          <p:nvPr/>
        </p:nvSpPr>
        <p:spPr>
          <a:xfrm>
            <a:off x="435004" y="5208947"/>
            <a:ext cx="11310153" cy="98909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34" name="TextBox 33">
            <a:extLst>
              <a:ext uri="{FF2B5EF4-FFF2-40B4-BE49-F238E27FC236}">
                <a16:creationId xmlns:a16="http://schemas.microsoft.com/office/drawing/2014/main" id="{A84EE165-EA63-8287-4420-F2B02F618553}"/>
              </a:ext>
            </a:extLst>
          </p:cNvPr>
          <p:cNvSpPr txBox="1"/>
          <p:nvPr/>
        </p:nvSpPr>
        <p:spPr>
          <a:xfrm>
            <a:off x="435004" y="5269861"/>
            <a:ext cx="2749184" cy="369332"/>
          </a:xfrm>
          <a:prstGeom prst="rect">
            <a:avLst/>
          </a:prstGeom>
          <a:noFill/>
        </p:spPr>
        <p:txBody>
          <a:bodyPr wrap="square">
            <a:spAutoFit/>
          </a:bodyPr>
          <a:lstStyle/>
          <a:p>
            <a:pPr algn="ctr"/>
            <a:r>
              <a:rPr lang="en-US" sz="1800" b="1" dirty="0">
                <a:solidFill>
                  <a:srgbClr val="6179E9"/>
                </a:solidFill>
                <a:latin typeface="Söhne"/>
              </a:rPr>
              <a:t>GNN Key Properties</a:t>
            </a:r>
            <a:endParaRPr lang="en-US" sz="1800" dirty="0">
              <a:solidFill>
                <a:srgbClr val="6179E9"/>
              </a:solidFill>
              <a:latin typeface="Söhne"/>
            </a:endParaRPr>
          </a:p>
        </p:txBody>
      </p:sp>
      <p:sp>
        <p:nvSpPr>
          <p:cNvPr id="37" name="Rectangle: Rounded Corners 36">
            <a:extLst>
              <a:ext uri="{FF2B5EF4-FFF2-40B4-BE49-F238E27FC236}">
                <a16:creationId xmlns:a16="http://schemas.microsoft.com/office/drawing/2014/main" id="{4229CE40-3010-1960-157B-DF136F2756A7}"/>
              </a:ext>
            </a:extLst>
          </p:cNvPr>
          <p:cNvSpPr/>
          <p:nvPr/>
        </p:nvSpPr>
        <p:spPr>
          <a:xfrm>
            <a:off x="695056" y="5686515"/>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latin typeface="Söhne"/>
              </a:rPr>
              <a:t>Output does not depend on node ordering</a:t>
            </a:r>
            <a:endParaRPr lang="en-US" dirty="0">
              <a:solidFill>
                <a:schemeClr val="tx1"/>
              </a:solidFill>
              <a:latin typeface="Söhne"/>
            </a:endParaRPr>
          </a:p>
        </p:txBody>
      </p:sp>
      <p:sp>
        <p:nvSpPr>
          <p:cNvPr id="38" name="Rectangle: Rounded Corners 37">
            <a:extLst>
              <a:ext uri="{FF2B5EF4-FFF2-40B4-BE49-F238E27FC236}">
                <a16:creationId xmlns:a16="http://schemas.microsoft.com/office/drawing/2014/main" id="{CDD89D14-ADC8-20B6-0364-A0666D989178}"/>
              </a:ext>
            </a:extLst>
          </p:cNvPr>
          <p:cNvSpPr/>
          <p:nvPr/>
        </p:nvSpPr>
        <p:spPr>
          <a:xfrm>
            <a:off x="6589405" y="5686515"/>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latin typeface="Söhne"/>
              </a:rPr>
              <a:t>Nodes exchange information with neighbors</a:t>
            </a:r>
            <a:endParaRPr lang="en-US" dirty="0">
              <a:solidFill>
                <a:schemeClr val="tx1"/>
              </a:solidFill>
              <a:latin typeface="Söhne"/>
            </a:endParaRPr>
          </a:p>
        </p:txBody>
      </p:sp>
      <p:cxnSp>
        <p:nvCxnSpPr>
          <p:cNvPr id="13" name="Straight Connector 12">
            <a:extLst>
              <a:ext uri="{FF2B5EF4-FFF2-40B4-BE49-F238E27FC236}">
                <a16:creationId xmlns:a16="http://schemas.microsoft.com/office/drawing/2014/main" id="{14E083F6-098E-31AD-BFD2-8199E37AE914}"/>
              </a:ext>
            </a:extLst>
          </p:cNvPr>
          <p:cNvCxnSpPr>
            <a:cxnSpLocks/>
          </p:cNvCxnSpPr>
          <p:nvPr/>
        </p:nvCxnSpPr>
        <p:spPr>
          <a:xfrm>
            <a:off x="1212764" y="2134667"/>
            <a:ext cx="15717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1ADD0A-B93B-3791-D0E1-FD160317CE07}"/>
              </a:ext>
            </a:extLst>
          </p:cNvPr>
          <p:cNvCxnSpPr>
            <a:cxnSpLocks/>
          </p:cNvCxnSpPr>
          <p:nvPr/>
        </p:nvCxnSpPr>
        <p:spPr>
          <a:xfrm>
            <a:off x="6883761" y="2146434"/>
            <a:ext cx="157171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8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194F-9309-8638-81B6-BF0A5D07508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245DCB9-0549-9106-8A81-73DFD9705289}"/>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6C3AC0C-C1EB-7A23-5659-FF2ACE6FA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91D155C8-CA01-EF7B-A905-1D689100820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CB61C1-B707-7AA7-95BC-0414EACB8991}"/>
              </a:ext>
            </a:extLst>
          </p:cNvPr>
          <p:cNvSpPr txBox="1"/>
          <p:nvPr/>
        </p:nvSpPr>
        <p:spPr>
          <a:xfrm>
            <a:off x="550276" y="338293"/>
            <a:ext cx="6121163" cy="584775"/>
          </a:xfrm>
          <a:prstGeom prst="rect">
            <a:avLst/>
          </a:prstGeom>
          <a:noFill/>
        </p:spPr>
        <p:txBody>
          <a:bodyPr wrap="none" rtlCol="0">
            <a:spAutoFit/>
          </a:bodyPr>
          <a:lstStyle/>
          <a:p>
            <a:r>
              <a:rPr lang="en-US" sz="3200" b="1" dirty="0">
                <a:solidFill>
                  <a:srgbClr val="0070C0"/>
                </a:solidFill>
                <a:latin typeface="Söhne"/>
              </a:rPr>
              <a:t>Data Collection: Network Emulator</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8B659C30-9258-9891-B6D0-6B0C7D5075F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7B9EB3AA-9514-7D02-535B-3F5F5C28D470}"/>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Realistic test environment</a:t>
            </a:r>
            <a:endParaRPr lang="en-GB" b="1" dirty="0">
              <a:latin typeface="Söhne"/>
            </a:endParaRPr>
          </a:p>
        </p:txBody>
      </p:sp>
      <p:sp>
        <p:nvSpPr>
          <p:cNvPr id="2" name="Decagon 1">
            <a:extLst>
              <a:ext uri="{FF2B5EF4-FFF2-40B4-BE49-F238E27FC236}">
                <a16:creationId xmlns:a16="http://schemas.microsoft.com/office/drawing/2014/main" id="{3C3E7982-747C-1503-FC3F-3878A16C7C1A}"/>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3" name="Rectangle 2">
            <a:extLst>
              <a:ext uri="{FF2B5EF4-FFF2-40B4-BE49-F238E27FC236}">
                <a16:creationId xmlns:a16="http://schemas.microsoft.com/office/drawing/2014/main" id="{73DAADFD-5587-4A2E-9A18-1CC297482423}"/>
              </a:ext>
            </a:extLst>
          </p:cNvPr>
          <p:cNvSpPr/>
          <p:nvPr/>
        </p:nvSpPr>
        <p:spPr>
          <a:xfrm>
            <a:off x="429433" y="1447800"/>
            <a:ext cx="5590367" cy="297372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5" name="Rectangle 4">
            <a:extLst>
              <a:ext uri="{FF2B5EF4-FFF2-40B4-BE49-F238E27FC236}">
                <a16:creationId xmlns:a16="http://schemas.microsoft.com/office/drawing/2014/main" id="{5064BAA4-9088-C406-FE37-71EFB3B67582}"/>
              </a:ext>
            </a:extLst>
          </p:cNvPr>
          <p:cNvSpPr/>
          <p:nvPr/>
        </p:nvSpPr>
        <p:spPr>
          <a:xfrm>
            <a:off x="6216843" y="1447800"/>
            <a:ext cx="5545724" cy="2973727"/>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9" name="TextBox 8">
            <a:extLst>
              <a:ext uri="{FF2B5EF4-FFF2-40B4-BE49-F238E27FC236}">
                <a16:creationId xmlns:a16="http://schemas.microsoft.com/office/drawing/2014/main" id="{0009AD7F-3473-4B26-3DA8-10C55DB8BFEF}"/>
              </a:ext>
            </a:extLst>
          </p:cNvPr>
          <p:cNvSpPr txBox="1"/>
          <p:nvPr/>
        </p:nvSpPr>
        <p:spPr>
          <a:xfrm>
            <a:off x="550276" y="1440641"/>
            <a:ext cx="2323128" cy="369332"/>
          </a:xfrm>
          <a:prstGeom prst="rect">
            <a:avLst/>
          </a:prstGeom>
          <a:noFill/>
        </p:spPr>
        <p:txBody>
          <a:bodyPr wrap="square">
            <a:spAutoFit/>
          </a:bodyPr>
          <a:lstStyle/>
          <a:p>
            <a:pPr algn="ctr"/>
            <a:r>
              <a:rPr lang="en-US" sz="1800" b="1" dirty="0">
                <a:solidFill>
                  <a:srgbClr val="6179E9"/>
                </a:solidFill>
                <a:latin typeface="Söhne"/>
              </a:rPr>
              <a:t>Network Components</a:t>
            </a:r>
            <a:endParaRPr lang="en-US" sz="1800" dirty="0">
              <a:solidFill>
                <a:srgbClr val="6179E9"/>
              </a:solidFill>
              <a:latin typeface="Söhne"/>
            </a:endParaRPr>
          </a:p>
        </p:txBody>
      </p:sp>
      <p:sp>
        <p:nvSpPr>
          <p:cNvPr id="10" name="TextBox 9">
            <a:extLst>
              <a:ext uri="{FF2B5EF4-FFF2-40B4-BE49-F238E27FC236}">
                <a16:creationId xmlns:a16="http://schemas.microsoft.com/office/drawing/2014/main" id="{8EA4ADEE-E799-6867-129F-6A3B14AB9673}"/>
              </a:ext>
            </a:extLst>
          </p:cNvPr>
          <p:cNvSpPr txBox="1"/>
          <p:nvPr/>
        </p:nvSpPr>
        <p:spPr>
          <a:xfrm>
            <a:off x="6090081" y="1474189"/>
            <a:ext cx="1874520" cy="369332"/>
          </a:xfrm>
          <a:prstGeom prst="rect">
            <a:avLst/>
          </a:prstGeom>
          <a:noFill/>
        </p:spPr>
        <p:txBody>
          <a:bodyPr wrap="square">
            <a:spAutoFit/>
          </a:bodyPr>
          <a:lstStyle/>
          <a:p>
            <a:pPr algn="ctr"/>
            <a:r>
              <a:rPr lang="en-US" sz="1800" b="1" dirty="0">
                <a:solidFill>
                  <a:srgbClr val="6179E9"/>
                </a:solidFill>
                <a:latin typeface="Söhne"/>
              </a:rPr>
              <a:t>Two Services</a:t>
            </a:r>
            <a:endParaRPr lang="en-US" sz="1800" dirty="0">
              <a:solidFill>
                <a:srgbClr val="6179E9"/>
              </a:solidFill>
              <a:latin typeface="Söhne"/>
            </a:endParaRPr>
          </a:p>
        </p:txBody>
      </p:sp>
      <p:sp>
        <p:nvSpPr>
          <p:cNvPr id="11" name="Rectangle: Rounded Corners 10">
            <a:extLst>
              <a:ext uri="{FF2B5EF4-FFF2-40B4-BE49-F238E27FC236}">
                <a16:creationId xmlns:a16="http://schemas.microsoft.com/office/drawing/2014/main" id="{E3A7D71D-922E-1E39-333B-85E944B009F0}"/>
              </a:ext>
            </a:extLst>
          </p:cNvPr>
          <p:cNvSpPr/>
          <p:nvPr/>
        </p:nvSpPr>
        <p:spPr>
          <a:xfrm>
            <a:off x="667781" y="1842180"/>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UEs: </a:t>
            </a:r>
            <a:r>
              <a:rPr lang="en-US" dirty="0">
                <a:solidFill>
                  <a:schemeClr val="tx1"/>
                </a:solidFill>
                <a:latin typeface="Söhne"/>
              </a:rPr>
              <a:t>User equipment (mobile devices)</a:t>
            </a:r>
          </a:p>
        </p:txBody>
      </p:sp>
      <p:sp>
        <p:nvSpPr>
          <p:cNvPr id="14" name="Rectangle: Rounded Corners 13">
            <a:extLst>
              <a:ext uri="{FF2B5EF4-FFF2-40B4-BE49-F238E27FC236}">
                <a16:creationId xmlns:a16="http://schemas.microsoft.com/office/drawing/2014/main" id="{2C01EB21-5B27-CC2F-6573-B3452AF6937F}"/>
              </a:ext>
            </a:extLst>
          </p:cNvPr>
          <p:cNvSpPr/>
          <p:nvPr/>
        </p:nvSpPr>
        <p:spPr>
          <a:xfrm>
            <a:off x="683839" y="2313118"/>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Söhne"/>
              </a:rPr>
              <a:t>gNB</a:t>
            </a:r>
            <a:r>
              <a:rPr lang="en-US" b="1" dirty="0">
                <a:solidFill>
                  <a:schemeClr val="tx1"/>
                </a:solidFill>
                <a:latin typeface="Söhne"/>
              </a:rPr>
              <a:t>: </a:t>
            </a:r>
            <a:r>
              <a:rPr lang="en-US" dirty="0">
                <a:solidFill>
                  <a:schemeClr val="tx1"/>
                </a:solidFill>
                <a:latin typeface="Söhne"/>
              </a:rPr>
              <a:t>5G base station</a:t>
            </a:r>
          </a:p>
        </p:txBody>
      </p:sp>
      <p:sp>
        <p:nvSpPr>
          <p:cNvPr id="15" name="Rectangle: Rounded Corners 14">
            <a:extLst>
              <a:ext uri="{FF2B5EF4-FFF2-40B4-BE49-F238E27FC236}">
                <a16:creationId xmlns:a16="http://schemas.microsoft.com/office/drawing/2014/main" id="{0FC50077-19E1-B90C-41F7-824974C4DF8C}"/>
              </a:ext>
            </a:extLst>
          </p:cNvPr>
          <p:cNvSpPr/>
          <p:nvPr/>
        </p:nvSpPr>
        <p:spPr>
          <a:xfrm>
            <a:off x="683839" y="2846107"/>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UPF: </a:t>
            </a:r>
            <a:r>
              <a:rPr lang="en-US" dirty="0">
                <a:solidFill>
                  <a:schemeClr val="tx1"/>
                </a:solidFill>
                <a:latin typeface="Söhne"/>
              </a:rPr>
              <a:t>User Plane Function</a:t>
            </a:r>
          </a:p>
        </p:txBody>
      </p:sp>
      <p:sp>
        <p:nvSpPr>
          <p:cNvPr id="16" name="Rectangle: Rounded Corners 15">
            <a:extLst>
              <a:ext uri="{FF2B5EF4-FFF2-40B4-BE49-F238E27FC236}">
                <a16:creationId xmlns:a16="http://schemas.microsoft.com/office/drawing/2014/main" id="{D6EAAEAC-FAE5-36FF-25FD-934CBFC0AAD6}"/>
              </a:ext>
            </a:extLst>
          </p:cNvPr>
          <p:cNvSpPr/>
          <p:nvPr/>
        </p:nvSpPr>
        <p:spPr>
          <a:xfrm>
            <a:off x="683839" y="3371476"/>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K8s Clusters: </a:t>
            </a:r>
            <a:r>
              <a:rPr lang="en-US" dirty="0">
                <a:solidFill>
                  <a:schemeClr val="tx1"/>
                </a:solidFill>
                <a:latin typeface="Söhne"/>
              </a:rPr>
              <a:t>Central, Edge-1, Edge-2</a:t>
            </a:r>
          </a:p>
        </p:txBody>
      </p:sp>
      <p:sp>
        <p:nvSpPr>
          <p:cNvPr id="17" name="Rectangle: Rounded Corners 16">
            <a:extLst>
              <a:ext uri="{FF2B5EF4-FFF2-40B4-BE49-F238E27FC236}">
                <a16:creationId xmlns:a16="http://schemas.microsoft.com/office/drawing/2014/main" id="{045C201C-D840-D563-B8C5-02691D2AB1E1}"/>
              </a:ext>
            </a:extLst>
          </p:cNvPr>
          <p:cNvSpPr/>
          <p:nvPr/>
        </p:nvSpPr>
        <p:spPr>
          <a:xfrm>
            <a:off x="667781" y="3901737"/>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User-plane probes: </a:t>
            </a:r>
            <a:r>
              <a:rPr lang="en-US" dirty="0">
                <a:solidFill>
                  <a:schemeClr val="tx1"/>
                </a:solidFill>
                <a:latin typeface="Söhne"/>
              </a:rPr>
              <a:t>Traffic monitoring</a:t>
            </a:r>
          </a:p>
        </p:txBody>
      </p:sp>
      <p:sp>
        <p:nvSpPr>
          <p:cNvPr id="18" name="Rectangle: Rounded Corners 17">
            <a:extLst>
              <a:ext uri="{FF2B5EF4-FFF2-40B4-BE49-F238E27FC236}">
                <a16:creationId xmlns:a16="http://schemas.microsoft.com/office/drawing/2014/main" id="{7470FAF1-45D2-48E1-FAC8-907E6536CE94}"/>
              </a:ext>
            </a:extLst>
          </p:cNvPr>
          <p:cNvSpPr/>
          <p:nvPr/>
        </p:nvSpPr>
        <p:spPr>
          <a:xfrm>
            <a:off x="6421765" y="1972630"/>
            <a:ext cx="4953000" cy="86313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URLLC Service</a:t>
            </a:r>
          </a:p>
          <a:p>
            <a:r>
              <a:rPr lang="en-US" dirty="0">
                <a:solidFill>
                  <a:schemeClr val="tx1"/>
                </a:solidFill>
                <a:latin typeface="Söhne"/>
              </a:rPr>
              <a:t>Request-response with computational tasks</a:t>
            </a:r>
          </a:p>
        </p:txBody>
      </p:sp>
      <p:sp>
        <p:nvSpPr>
          <p:cNvPr id="19" name="Rectangle: Rounded Corners 18">
            <a:extLst>
              <a:ext uri="{FF2B5EF4-FFF2-40B4-BE49-F238E27FC236}">
                <a16:creationId xmlns:a16="http://schemas.microsoft.com/office/drawing/2014/main" id="{EACFE710-DDAC-CE49-F6D3-D516B00CCE57}"/>
              </a:ext>
            </a:extLst>
          </p:cNvPr>
          <p:cNvSpPr/>
          <p:nvPr/>
        </p:nvSpPr>
        <p:spPr>
          <a:xfrm>
            <a:off x="6421765" y="3003636"/>
            <a:ext cx="4953000" cy="89810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WebRTC (CV)</a:t>
            </a:r>
          </a:p>
          <a:p>
            <a:r>
              <a:rPr lang="en-US" dirty="0">
                <a:solidFill>
                  <a:schemeClr val="tx1"/>
                </a:solidFill>
                <a:latin typeface="Söhne"/>
              </a:rPr>
              <a:t>Conversational video streaming</a:t>
            </a:r>
          </a:p>
        </p:txBody>
      </p:sp>
      <p:sp>
        <p:nvSpPr>
          <p:cNvPr id="33" name="Rectangle 32">
            <a:extLst>
              <a:ext uri="{FF2B5EF4-FFF2-40B4-BE49-F238E27FC236}">
                <a16:creationId xmlns:a16="http://schemas.microsoft.com/office/drawing/2014/main" id="{20BF77FF-C4E7-05D8-F20B-970660B4A73C}"/>
              </a:ext>
            </a:extLst>
          </p:cNvPr>
          <p:cNvSpPr/>
          <p:nvPr/>
        </p:nvSpPr>
        <p:spPr>
          <a:xfrm>
            <a:off x="435005" y="4523134"/>
            <a:ext cx="11321992" cy="169396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34" name="TextBox 33">
            <a:extLst>
              <a:ext uri="{FF2B5EF4-FFF2-40B4-BE49-F238E27FC236}">
                <a16:creationId xmlns:a16="http://schemas.microsoft.com/office/drawing/2014/main" id="{68F765DE-7973-D91B-A112-0527C1DEFDB4}"/>
              </a:ext>
            </a:extLst>
          </p:cNvPr>
          <p:cNvSpPr txBox="1"/>
          <p:nvPr/>
        </p:nvSpPr>
        <p:spPr>
          <a:xfrm>
            <a:off x="474076" y="4471617"/>
            <a:ext cx="2252853" cy="369332"/>
          </a:xfrm>
          <a:prstGeom prst="rect">
            <a:avLst/>
          </a:prstGeom>
          <a:noFill/>
        </p:spPr>
        <p:txBody>
          <a:bodyPr wrap="square">
            <a:spAutoFit/>
          </a:bodyPr>
          <a:lstStyle/>
          <a:p>
            <a:pPr algn="ctr"/>
            <a:r>
              <a:rPr lang="en-US" sz="1800" b="1" dirty="0">
                <a:solidFill>
                  <a:srgbClr val="6179E9"/>
                </a:solidFill>
                <a:latin typeface="Söhne"/>
              </a:rPr>
              <a:t>Configuration Details</a:t>
            </a:r>
            <a:endParaRPr lang="en-US" sz="1800" dirty="0">
              <a:solidFill>
                <a:srgbClr val="6179E9"/>
              </a:solidFill>
              <a:latin typeface="Söhne"/>
            </a:endParaRPr>
          </a:p>
        </p:txBody>
      </p:sp>
      <p:graphicFrame>
        <p:nvGraphicFramePr>
          <p:cNvPr id="12" name="Table 11">
            <a:extLst>
              <a:ext uri="{FF2B5EF4-FFF2-40B4-BE49-F238E27FC236}">
                <a16:creationId xmlns:a16="http://schemas.microsoft.com/office/drawing/2014/main" id="{93504BD0-EBA5-145C-9F11-160E808B1C7E}"/>
              </a:ext>
            </a:extLst>
          </p:cNvPr>
          <p:cNvGraphicFramePr>
            <a:graphicFrameLocks noGrp="1"/>
          </p:cNvGraphicFramePr>
          <p:nvPr>
            <p:extLst>
              <p:ext uri="{D42A27DB-BD31-4B8C-83A1-F6EECF244321}">
                <p14:modId xmlns:p14="http://schemas.microsoft.com/office/powerpoint/2010/main" val="3243594596"/>
              </p:ext>
            </p:extLst>
          </p:nvPr>
        </p:nvGraphicFramePr>
        <p:xfrm>
          <a:off x="540761" y="4844705"/>
          <a:ext cx="10902585" cy="1236569"/>
        </p:xfrm>
        <a:graphic>
          <a:graphicData uri="http://schemas.openxmlformats.org/drawingml/2006/table">
            <a:tbl>
              <a:tblPr firstRow="1" bandRow="1">
                <a:tableStyleId>{5C22544A-7EE6-4342-B048-85BDC9FD1C3A}</a:tableStyleId>
              </a:tblPr>
              <a:tblGrid>
                <a:gridCol w="2180517">
                  <a:extLst>
                    <a:ext uri="{9D8B030D-6E8A-4147-A177-3AD203B41FA5}">
                      <a16:colId xmlns:a16="http://schemas.microsoft.com/office/drawing/2014/main" val="81787477"/>
                    </a:ext>
                  </a:extLst>
                </a:gridCol>
                <a:gridCol w="2180517">
                  <a:extLst>
                    <a:ext uri="{9D8B030D-6E8A-4147-A177-3AD203B41FA5}">
                      <a16:colId xmlns:a16="http://schemas.microsoft.com/office/drawing/2014/main" val="3794534306"/>
                    </a:ext>
                  </a:extLst>
                </a:gridCol>
                <a:gridCol w="2180517">
                  <a:extLst>
                    <a:ext uri="{9D8B030D-6E8A-4147-A177-3AD203B41FA5}">
                      <a16:colId xmlns:a16="http://schemas.microsoft.com/office/drawing/2014/main" val="4274161422"/>
                    </a:ext>
                  </a:extLst>
                </a:gridCol>
                <a:gridCol w="1406368">
                  <a:extLst>
                    <a:ext uri="{9D8B030D-6E8A-4147-A177-3AD203B41FA5}">
                      <a16:colId xmlns:a16="http://schemas.microsoft.com/office/drawing/2014/main" val="1841953041"/>
                    </a:ext>
                  </a:extLst>
                </a:gridCol>
                <a:gridCol w="2954666">
                  <a:extLst>
                    <a:ext uri="{9D8B030D-6E8A-4147-A177-3AD203B41FA5}">
                      <a16:colId xmlns:a16="http://schemas.microsoft.com/office/drawing/2014/main" val="2908001923"/>
                    </a:ext>
                  </a:extLst>
                </a:gridCol>
              </a:tblGrid>
              <a:tr h="340158">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Config</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Airlink BW</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WebRTC UEs</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URLLC UEs</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Delays (</a:t>
                      </a:r>
                      <a:r>
                        <a:rPr lang="en-US" sz="1400" b="1" i="0" kern="1200" dirty="0" err="1">
                          <a:solidFill>
                            <a:schemeClr val="bg1"/>
                          </a:solidFill>
                          <a:latin typeface="Söhne"/>
                          <a:ea typeface="+mn-ea"/>
                          <a:cs typeface="+mn-cs"/>
                        </a:rPr>
                        <a:t>ms</a:t>
                      </a:r>
                      <a:r>
                        <a:rPr lang="en-US" sz="1400" b="1" i="0" kern="1200" dirty="0">
                          <a:solidFill>
                            <a:schemeClr val="bg1"/>
                          </a:solidFill>
                          <a:latin typeface="Söhne"/>
                          <a:ea typeface="+mn-ea"/>
                          <a:cs typeface="+mn-cs"/>
                        </a:rPr>
                        <a:t>)</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33536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10 Mbps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33536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2</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20 Mbps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225691">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10 Mbps </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3732201554"/>
                  </a:ext>
                </a:extLst>
              </a:tr>
            </a:tbl>
          </a:graphicData>
        </a:graphic>
      </p:graphicFrame>
    </p:spTree>
    <p:extLst>
      <p:ext uri="{BB962C8B-B14F-4D97-AF65-F5344CB8AC3E}">
        <p14:creationId xmlns:p14="http://schemas.microsoft.com/office/powerpoint/2010/main" val="2791909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C73C-4E95-E23C-2C67-307F61F754C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D67F9C6-C14C-8A53-F366-BFC7D62B6E73}"/>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45C21E6C-04AE-65CB-A45F-8736304C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CA614ADA-DF9D-5CA0-1DE6-53C64F3B58A4}"/>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C25B3DC-AE11-4E29-99BA-91C5D1931A81}"/>
              </a:ext>
            </a:extLst>
          </p:cNvPr>
          <p:cNvSpPr txBox="1"/>
          <p:nvPr/>
        </p:nvSpPr>
        <p:spPr>
          <a:xfrm>
            <a:off x="550276" y="338293"/>
            <a:ext cx="6451190" cy="584775"/>
          </a:xfrm>
          <a:prstGeom prst="rect">
            <a:avLst/>
          </a:prstGeom>
          <a:noFill/>
        </p:spPr>
        <p:txBody>
          <a:bodyPr wrap="none" rtlCol="0">
            <a:spAutoFit/>
          </a:bodyPr>
          <a:lstStyle/>
          <a:p>
            <a:r>
              <a:rPr lang="en-US" sz="3200" b="1" dirty="0">
                <a:solidFill>
                  <a:srgbClr val="0070C0"/>
                </a:solidFill>
                <a:latin typeface="Söhne"/>
              </a:rPr>
              <a:t>Network Actions and Data Collection</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B3AA0818-3CD2-FC66-EFC0-47EA6E8BE177}"/>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0649981D-CE8B-32A9-DF3A-F237D1B56163}"/>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5" name="Rectangle 4">
            <a:extLst>
              <a:ext uri="{FF2B5EF4-FFF2-40B4-BE49-F238E27FC236}">
                <a16:creationId xmlns:a16="http://schemas.microsoft.com/office/drawing/2014/main" id="{5F2FE86F-9066-48A4-88F6-350992E24187}"/>
              </a:ext>
            </a:extLst>
          </p:cNvPr>
          <p:cNvSpPr/>
          <p:nvPr/>
        </p:nvSpPr>
        <p:spPr>
          <a:xfrm>
            <a:off x="435005" y="1142034"/>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1. </a:t>
            </a:r>
            <a:r>
              <a:rPr lang="en-US" sz="1600" b="1" i="0" dirty="0" err="1">
                <a:solidFill>
                  <a:srgbClr val="667EEA"/>
                </a:solidFill>
                <a:effectLst/>
                <a:latin typeface="Söhne"/>
              </a:rPr>
              <a:t>Autoscale</a:t>
            </a:r>
            <a:r>
              <a:rPr lang="en-US" sz="1600" b="1" i="0" dirty="0">
                <a:solidFill>
                  <a:srgbClr val="667EEA"/>
                </a:solidFill>
                <a:effectLst/>
                <a:latin typeface="Söhne"/>
              </a:rPr>
              <a:t> Limit</a:t>
            </a:r>
          </a:p>
          <a:p>
            <a:pPr algn="l">
              <a:buNone/>
            </a:pPr>
            <a:r>
              <a:rPr lang="en-US" sz="1600" b="0" i="0" dirty="0">
                <a:solidFill>
                  <a:srgbClr val="000000"/>
                </a:solidFill>
                <a:effectLst/>
                <a:latin typeface="Söhne"/>
              </a:rPr>
              <a:t>Horizontal scaling: increase/decrease number of replicas (pods) in K8 clusters.</a:t>
            </a:r>
          </a:p>
        </p:txBody>
      </p:sp>
      <p:sp>
        <p:nvSpPr>
          <p:cNvPr id="7" name="TextBox 6">
            <a:extLst>
              <a:ext uri="{FF2B5EF4-FFF2-40B4-BE49-F238E27FC236}">
                <a16:creationId xmlns:a16="http://schemas.microsoft.com/office/drawing/2014/main" id="{B424292C-8C8F-AF47-9A9F-CEEA096DF95E}"/>
              </a:ext>
            </a:extLst>
          </p:cNvPr>
          <p:cNvSpPr txBox="1"/>
          <p:nvPr/>
        </p:nvSpPr>
        <p:spPr>
          <a:xfrm>
            <a:off x="1127760" y="2972726"/>
            <a:ext cx="6096000" cy="338554"/>
          </a:xfrm>
          <a:prstGeom prst="rect">
            <a:avLst/>
          </a:prstGeom>
          <a:noFill/>
        </p:spPr>
        <p:txBody>
          <a:bodyPr wrap="square">
            <a:spAutoFit/>
          </a:bodyPr>
          <a:lstStyle/>
          <a:p>
            <a:pPr algn="l">
              <a:spcAft>
                <a:spcPts val="600"/>
              </a:spcAft>
              <a:buNone/>
            </a:pPr>
            <a:endParaRPr lang="en-US" sz="1600" b="0" i="0" dirty="0">
              <a:solidFill>
                <a:srgbClr val="000000"/>
              </a:solidFill>
              <a:effectLst/>
              <a:latin typeface="Söhne"/>
            </a:endParaRPr>
          </a:p>
        </p:txBody>
      </p:sp>
      <p:sp>
        <p:nvSpPr>
          <p:cNvPr id="13" name="Rectangle 12">
            <a:extLst>
              <a:ext uri="{FF2B5EF4-FFF2-40B4-BE49-F238E27FC236}">
                <a16:creationId xmlns:a16="http://schemas.microsoft.com/office/drawing/2014/main" id="{6664A438-D30A-A0C1-D8DB-73F6AE31D3A7}"/>
              </a:ext>
            </a:extLst>
          </p:cNvPr>
          <p:cNvSpPr/>
          <p:nvPr/>
        </p:nvSpPr>
        <p:spPr>
          <a:xfrm>
            <a:off x="6183220" y="1142033"/>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3. Change Priority</a:t>
            </a:r>
          </a:p>
          <a:p>
            <a:pPr algn="l">
              <a:buNone/>
            </a:pPr>
            <a:r>
              <a:rPr lang="en-US" sz="1600" b="0" i="0" dirty="0">
                <a:solidFill>
                  <a:srgbClr val="000000"/>
                </a:solidFill>
                <a:effectLst/>
                <a:latin typeface="Söhne"/>
              </a:rPr>
              <a:t>Adjust priority levels for both CV and URLLC UEs to control airlink bandwidth sharing.</a:t>
            </a:r>
          </a:p>
        </p:txBody>
      </p:sp>
      <p:sp>
        <p:nvSpPr>
          <p:cNvPr id="22" name="Rectangle 21">
            <a:extLst>
              <a:ext uri="{FF2B5EF4-FFF2-40B4-BE49-F238E27FC236}">
                <a16:creationId xmlns:a16="http://schemas.microsoft.com/office/drawing/2014/main" id="{BDF164B6-B168-F191-A8DA-1EF6C7DB4A89}"/>
              </a:ext>
            </a:extLst>
          </p:cNvPr>
          <p:cNvSpPr/>
          <p:nvPr/>
        </p:nvSpPr>
        <p:spPr>
          <a:xfrm>
            <a:off x="435004" y="2385394"/>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2. Move UEs</a:t>
            </a:r>
          </a:p>
          <a:p>
            <a:pPr algn="l">
              <a:buNone/>
            </a:pPr>
            <a:r>
              <a:rPr lang="en-US" sz="1600" b="0" i="0" dirty="0">
                <a:solidFill>
                  <a:srgbClr val="000000"/>
                </a:solidFill>
                <a:effectLst/>
                <a:latin typeface="Söhne"/>
              </a:rPr>
              <a:t>Migrate UE context between Edge-1, Edge-2, and Central clusters.</a:t>
            </a:r>
          </a:p>
        </p:txBody>
      </p:sp>
      <p:sp>
        <p:nvSpPr>
          <p:cNvPr id="25" name="Rectangle 24">
            <a:extLst>
              <a:ext uri="{FF2B5EF4-FFF2-40B4-BE49-F238E27FC236}">
                <a16:creationId xmlns:a16="http://schemas.microsoft.com/office/drawing/2014/main" id="{4945F73D-DADB-0F71-EB09-372E12D1CAC6}"/>
              </a:ext>
            </a:extLst>
          </p:cNvPr>
          <p:cNvSpPr/>
          <p:nvPr/>
        </p:nvSpPr>
        <p:spPr>
          <a:xfrm>
            <a:off x="6183219" y="2385394"/>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Result</a:t>
            </a:r>
          </a:p>
          <a:p>
            <a:pPr algn="l">
              <a:buNone/>
            </a:pPr>
            <a:r>
              <a:rPr lang="en-US" sz="1600" b="1" i="0" dirty="0">
                <a:solidFill>
                  <a:srgbClr val="000000"/>
                </a:solidFill>
                <a:effectLst/>
                <a:latin typeface="Söhne"/>
              </a:rPr>
              <a:t>892 graphs</a:t>
            </a:r>
            <a:r>
              <a:rPr lang="en-US" sz="1600" b="0" i="0" dirty="0">
                <a:solidFill>
                  <a:srgbClr val="000000"/>
                </a:solidFill>
                <a:effectLst/>
                <a:latin typeface="Söhne"/>
              </a:rPr>
              <a:t> with </a:t>
            </a:r>
            <a:r>
              <a:rPr lang="en-US" sz="1600" b="1" i="0" dirty="0">
                <a:solidFill>
                  <a:srgbClr val="000000"/>
                </a:solidFill>
                <a:effectLst/>
                <a:latin typeface="Söhne"/>
              </a:rPr>
              <a:t>11,000+ UE records.</a:t>
            </a:r>
            <a:endParaRPr lang="en-US" sz="1600" b="0" i="0" dirty="0">
              <a:solidFill>
                <a:srgbClr val="000000"/>
              </a:solidFill>
              <a:effectLst/>
              <a:latin typeface="Söhne"/>
            </a:endParaRPr>
          </a:p>
        </p:txBody>
      </p:sp>
      <p:sp>
        <p:nvSpPr>
          <p:cNvPr id="26" name="Rectangle 25">
            <a:extLst>
              <a:ext uri="{FF2B5EF4-FFF2-40B4-BE49-F238E27FC236}">
                <a16:creationId xmlns:a16="http://schemas.microsoft.com/office/drawing/2014/main" id="{A5CBB79B-9389-FAFA-D6E7-EFF63EF4356D}"/>
              </a:ext>
            </a:extLst>
          </p:cNvPr>
          <p:cNvSpPr/>
          <p:nvPr/>
        </p:nvSpPr>
        <p:spPr>
          <a:xfrm>
            <a:off x="435004" y="3809561"/>
            <a:ext cx="11310151" cy="2167173"/>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endParaRPr lang="en-US" sz="1600" b="0" i="0" dirty="0">
              <a:solidFill>
                <a:srgbClr val="000000"/>
              </a:solidFill>
              <a:effectLst/>
              <a:latin typeface="Söhne"/>
            </a:endParaRPr>
          </a:p>
        </p:txBody>
      </p:sp>
      <p:sp>
        <p:nvSpPr>
          <p:cNvPr id="3" name="Rectangle: Rounded Corners 2">
            <a:extLst>
              <a:ext uri="{FF2B5EF4-FFF2-40B4-BE49-F238E27FC236}">
                <a16:creationId xmlns:a16="http://schemas.microsoft.com/office/drawing/2014/main" id="{CBA2E1E9-189B-39F5-2722-E3F038D3F39E}"/>
              </a:ext>
            </a:extLst>
          </p:cNvPr>
          <p:cNvSpPr/>
          <p:nvPr/>
        </p:nvSpPr>
        <p:spPr>
          <a:xfrm>
            <a:off x="550276" y="4403786"/>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UE Level:</a:t>
            </a:r>
            <a:r>
              <a:rPr lang="en-US" sz="1600" b="0" i="0" dirty="0">
                <a:solidFill>
                  <a:srgbClr val="000000"/>
                </a:solidFill>
                <a:effectLst/>
                <a:latin typeface="Söhne"/>
              </a:rPr>
              <a:t> MBR, priority, service type, throughput, latency, packet loss, </a:t>
            </a:r>
            <a:r>
              <a:rPr lang="en-US" sz="1600" b="0" i="0" dirty="0" err="1">
                <a:solidFill>
                  <a:srgbClr val="000000"/>
                </a:solidFill>
                <a:effectLst/>
                <a:latin typeface="Söhne"/>
              </a:rPr>
              <a:t>QoE</a:t>
            </a:r>
            <a:endParaRPr lang="en-US" sz="1600" dirty="0">
              <a:solidFill>
                <a:schemeClr val="tx1"/>
              </a:solidFill>
              <a:latin typeface="Söhne"/>
            </a:endParaRPr>
          </a:p>
        </p:txBody>
      </p:sp>
      <p:sp>
        <p:nvSpPr>
          <p:cNvPr id="4" name="Rectangle: Rounded Corners 3">
            <a:extLst>
              <a:ext uri="{FF2B5EF4-FFF2-40B4-BE49-F238E27FC236}">
                <a16:creationId xmlns:a16="http://schemas.microsoft.com/office/drawing/2014/main" id="{D5AD975E-CBB8-13D6-4195-D9D170712332}"/>
              </a:ext>
            </a:extLst>
          </p:cNvPr>
          <p:cNvSpPr/>
          <p:nvPr/>
        </p:nvSpPr>
        <p:spPr>
          <a:xfrm>
            <a:off x="550275" y="4893147"/>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Network Level:</a:t>
            </a:r>
            <a:r>
              <a:rPr lang="en-US" sz="1600" b="0" i="0" dirty="0">
                <a:solidFill>
                  <a:srgbClr val="000000"/>
                </a:solidFill>
                <a:effectLst/>
                <a:latin typeface="Söhne"/>
              </a:rPr>
              <a:t> Link configuration (latency, capacity, loss), </a:t>
            </a:r>
            <a:r>
              <a:rPr lang="en-US" sz="1600" b="0" i="0" dirty="0" err="1">
                <a:solidFill>
                  <a:srgbClr val="000000"/>
                </a:solidFill>
                <a:effectLst/>
                <a:latin typeface="Söhne"/>
              </a:rPr>
              <a:t>gNB</a:t>
            </a:r>
            <a:r>
              <a:rPr lang="en-US" sz="1600" b="0" i="0" dirty="0">
                <a:solidFill>
                  <a:srgbClr val="000000"/>
                </a:solidFill>
                <a:effectLst/>
                <a:latin typeface="Söhne"/>
              </a:rPr>
              <a:t> ID, attached UEs</a:t>
            </a:r>
            <a:endParaRPr lang="en-US" sz="1600" dirty="0">
              <a:solidFill>
                <a:schemeClr val="tx1"/>
              </a:solidFill>
              <a:latin typeface="Söhne"/>
            </a:endParaRPr>
          </a:p>
        </p:txBody>
      </p:sp>
      <p:sp>
        <p:nvSpPr>
          <p:cNvPr id="9" name="Rectangle: Rounded Corners 8">
            <a:extLst>
              <a:ext uri="{FF2B5EF4-FFF2-40B4-BE49-F238E27FC236}">
                <a16:creationId xmlns:a16="http://schemas.microsoft.com/office/drawing/2014/main" id="{E51A0E3F-2CC5-2063-2794-1972260AECE6}"/>
              </a:ext>
            </a:extLst>
          </p:cNvPr>
          <p:cNvSpPr/>
          <p:nvPr/>
        </p:nvSpPr>
        <p:spPr>
          <a:xfrm>
            <a:off x="550274" y="5385687"/>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Cluster Level:</a:t>
            </a:r>
            <a:r>
              <a:rPr lang="en-US" sz="1600" b="0" i="0" dirty="0">
                <a:solidFill>
                  <a:srgbClr val="000000"/>
                </a:solidFill>
                <a:effectLst/>
                <a:latin typeface="Söhne"/>
              </a:rPr>
              <a:t> Deployed site, URLLC </a:t>
            </a:r>
            <a:r>
              <a:rPr lang="en-US" sz="1600" b="0" i="0" dirty="0" err="1">
                <a:solidFill>
                  <a:srgbClr val="000000"/>
                </a:solidFill>
                <a:effectLst/>
                <a:latin typeface="Söhne"/>
              </a:rPr>
              <a:t>flavour</a:t>
            </a:r>
            <a:r>
              <a:rPr lang="en-US" sz="1600" b="0" i="0" dirty="0">
                <a:solidFill>
                  <a:srgbClr val="000000"/>
                </a:solidFill>
                <a:effectLst/>
                <a:latin typeface="Söhne"/>
              </a:rPr>
              <a:t>, replicas, CPU load, served UEs</a:t>
            </a:r>
            <a:endParaRPr lang="en-US" sz="1600" dirty="0">
              <a:solidFill>
                <a:schemeClr val="tx1"/>
              </a:solidFill>
              <a:latin typeface="Söhne"/>
            </a:endParaRPr>
          </a:p>
        </p:txBody>
      </p:sp>
      <p:sp>
        <p:nvSpPr>
          <p:cNvPr id="11" name="TextBox 10">
            <a:extLst>
              <a:ext uri="{FF2B5EF4-FFF2-40B4-BE49-F238E27FC236}">
                <a16:creationId xmlns:a16="http://schemas.microsoft.com/office/drawing/2014/main" id="{34272A3D-1099-CA85-4C4E-4E7CD1CA4B8C}"/>
              </a:ext>
            </a:extLst>
          </p:cNvPr>
          <p:cNvSpPr txBox="1"/>
          <p:nvPr/>
        </p:nvSpPr>
        <p:spPr>
          <a:xfrm>
            <a:off x="550274" y="3920418"/>
            <a:ext cx="2398987" cy="369332"/>
          </a:xfrm>
          <a:prstGeom prst="rect">
            <a:avLst/>
          </a:prstGeom>
          <a:noFill/>
        </p:spPr>
        <p:txBody>
          <a:bodyPr wrap="square">
            <a:spAutoFit/>
          </a:bodyPr>
          <a:lstStyle/>
          <a:p>
            <a:pPr algn="l">
              <a:spcAft>
                <a:spcPts val="900"/>
              </a:spcAft>
              <a:buNone/>
            </a:pPr>
            <a:r>
              <a:rPr lang="en-US" b="1" i="0" dirty="0">
                <a:solidFill>
                  <a:srgbClr val="667EEA"/>
                </a:solidFill>
                <a:effectLst/>
                <a:latin typeface="Söhne"/>
              </a:rPr>
              <a:t>Collected Features</a:t>
            </a:r>
          </a:p>
        </p:txBody>
      </p:sp>
    </p:spTree>
    <p:extLst>
      <p:ext uri="{BB962C8B-B14F-4D97-AF65-F5344CB8AC3E}">
        <p14:creationId xmlns:p14="http://schemas.microsoft.com/office/powerpoint/2010/main" val="242613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3347583" cy="584775"/>
          </a:xfrm>
          <a:prstGeom prst="rect">
            <a:avLst/>
          </a:prstGeom>
          <a:noFill/>
        </p:spPr>
        <p:txBody>
          <a:bodyPr wrap="none" rtlCol="0">
            <a:spAutoFit/>
          </a:bodyPr>
          <a:lstStyle/>
          <a:p>
            <a:r>
              <a:rPr lang="en-US" sz="3200" b="1" dirty="0">
                <a:solidFill>
                  <a:srgbClr val="0070C0"/>
                </a:solidFill>
              </a:rPr>
              <a:t>Proposed Method</a:t>
            </a:r>
            <a:endParaRPr lang="en-GB" sz="3200" b="1" dirty="0">
              <a:solidFill>
                <a:srgbClr val="0070C0"/>
              </a:solidFill>
            </a:endParaRPr>
          </a:p>
        </p:txBody>
      </p:sp>
      <p:pic>
        <p:nvPicPr>
          <p:cNvPr id="47" name="Picture 46" descr="Logo&#10;&#10;Description automatically generated">
            <a:extLst>
              <a:ext uri="{FF2B5EF4-FFF2-40B4-BE49-F238E27FC236}">
                <a16:creationId xmlns:a16="http://schemas.microsoft.com/office/drawing/2014/main" id="{E0BD1DFE-0E59-4AD2-A7C8-3A3A6D48A1E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4" name="Decagon 3">
            <a:extLst>
              <a:ext uri="{FF2B5EF4-FFF2-40B4-BE49-F238E27FC236}">
                <a16:creationId xmlns:a16="http://schemas.microsoft.com/office/drawing/2014/main" id="{3967F056-AB7C-15A4-80D9-0E76690C6C34}"/>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5</a:t>
            </a:r>
            <a:endParaRPr lang="en-US"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C6DC154-C810-8B9F-F61E-D4E7895DDB15}"/>
              </a:ext>
            </a:extLst>
          </p:cNvPr>
          <p:cNvSpPr txBox="1"/>
          <p:nvPr/>
        </p:nvSpPr>
        <p:spPr>
          <a:xfrm>
            <a:off x="2407343" y="5799283"/>
            <a:ext cx="7365473" cy="307777"/>
          </a:xfrm>
          <a:prstGeom prst="rect">
            <a:avLst/>
          </a:prstGeom>
          <a:noFill/>
        </p:spPr>
        <p:txBody>
          <a:bodyPr wrap="square" rtlCol="0">
            <a:spAutoFit/>
          </a:bodyPr>
          <a:lstStyle/>
          <a:p>
            <a:pPr algn="ctr"/>
            <a:r>
              <a:rPr lang="en-US" sz="1400" b="1" dirty="0">
                <a:solidFill>
                  <a:srgbClr val="374151"/>
                </a:solidFill>
                <a:latin typeface="Söhne"/>
              </a:rPr>
              <a:t>Figure. </a:t>
            </a:r>
            <a:r>
              <a:rPr lang="en-US" sz="1400" dirty="0">
                <a:solidFill>
                  <a:srgbClr val="374151"/>
                </a:solidFill>
                <a:latin typeface="Söhne"/>
              </a:rPr>
              <a:t>Flow diagram of the proposed dual-branch framework for bearing fault diagnosis.</a:t>
            </a:r>
          </a:p>
        </p:txBody>
      </p:sp>
    </p:spTree>
    <p:extLst>
      <p:ext uri="{BB962C8B-B14F-4D97-AF65-F5344CB8AC3E}">
        <p14:creationId xmlns:p14="http://schemas.microsoft.com/office/powerpoint/2010/main" val="271866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B421-341C-702E-EDE4-A07EA14BDF1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D1DEDB1-B296-0C69-A720-363A358C3F1A}"/>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FB9AEF3A-A1FF-7864-BA9B-B052256A4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3531E41-E5E5-A85B-5A9C-91A74D8717D9}"/>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F4AADD-8BAE-7927-83E4-5C3A2C2147A6}"/>
              </a:ext>
            </a:extLst>
          </p:cNvPr>
          <p:cNvSpPr txBox="1"/>
          <p:nvPr/>
        </p:nvSpPr>
        <p:spPr>
          <a:xfrm>
            <a:off x="550276" y="338293"/>
            <a:ext cx="7950382" cy="584775"/>
          </a:xfrm>
          <a:prstGeom prst="rect">
            <a:avLst/>
          </a:prstGeom>
          <a:noFill/>
        </p:spPr>
        <p:txBody>
          <a:bodyPr wrap="none" rtlCol="0">
            <a:spAutoFit/>
          </a:bodyPr>
          <a:lstStyle/>
          <a:p>
            <a:r>
              <a:rPr lang="en-US" sz="3200" b="1" dirty="0">
                <a:solidFill>
                  <a:srgbClr val="0070C0"/>
                </a:solidFill>
                <a:latin typeface="Söhne"/>
              </a:rPr>
              <a:t>GNN Model Architecture and Training Process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3096D45C-74EF-6BF5-3244-B5AAB3B5BCB8}"/>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DE140A66-4251-24B6-3CE1-E84C5E9A4118}"/>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5" name="Rectangle 4">
            <a:extLst>
              <a:ext uri="{FF2B5EF4-FFF2-40B4-BE49-F238E27FC236}">
                <a16:creationId xmlns:a16="http://schemas.microsoft.com/office/drawing/2014/main" id="{D214056E-695F-5114-6E07-23E1C50D2556}"/>
              </a:ext>
            </a:extLst>
          </p:cNvPr>
          <p:cNvSpPr/>
          <p:nvPr/>
        </p:nvSpPr>
        <p:spPr>
          <a:xfrm>
            <a:off x="435005" y="1052523"/>
            <a:ext cx="11310150" cy="3084430"/>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35" name="Rectangle: Rounded Corners 34">
            <a:extLst>
              <a:ext uri="{FF2B5EF4-FFF2-40B4-BE49-F238E27FC236}">
                <a16:creationId xmlns:a16="http://schemas.microsoft.com/office/drawing/2014/main" id="{4C1AB287-5BC0-6AF6-BF2B-6321BA199F97}"/>
              </a:ext>
            </a:extLst>
          </p:cNvPr>
          <p:cNvSpPr/>
          <p:nvPr/>
        </p:nvSpPr>
        <p:spPr>
          <a:xfrm>
            <a:off x="550276" y="1294721"/>
            <a:ext cx="10887344" cy="2826205"/>
          </a:xfrm>
          <a:prstGeom prst="roundRect">
            <a:avLst>
              <a:gd name="adj" fmla="val 2071"/>
            </a:avLst>
          </a:prstGeom>
          <a:solidFill>
            <a:srgbClr val="384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0" dirty="0">
                <a:solidFill>
                  <a:srgbClr val="ECF0F1"/>
                </a:solidFill>
                <a:effectLst/>
                <a:latin typeface="Söhne"/>
                <a:cs typeface="Courier New" panose="02070309020205020404" pitchFamily="49" charset="0"/>
              </a:rPr>
              <a:t>Step 1: Enable Trace System</a:t>
            </a:r>
          </a:p>
          <a:p>
            <a:r>
              <a:rPr lang="en-US" sz="1200" b="0" i="0" dirty="0">
                <a:solidFill>
                  <a:srgbClr val="ECF0F1"/>
                </a:solidFill>
                <a:effectLst/>
                <a:latin typeface="Söhne"/>
                <a:cs typeface="Courier New" panose="02070309020205020404" pitchFamily="49" charset="0"/>
              </a:rPr>
              <a:t> └─ Generate desired outputs from network emulator</a:t>
            </a:r>
          </a:p>
          <a:p>
            <a:r>
              <a:rPr lang="en-US" sz="1200" b="1" i="0" dirty="0">
                <a:solidFill>
                  <a:srgbClr val="ECF0F1"/>
                </a:solidFill>
                <a:effectLst/>
                <a:latin typeface="Söhne"/>
                <a:cs typeface="Courier New" panose="02070309020205020404" pitchFamily="49" charset="0"/>
              </a:rPr>
              <a:t>Step 2: Collect Raw Data</a:t>
            </a:r>
            <a:r>
              <a:rPr lang="en-US" sz="1200" b="0" i="0" dirty="0">
                <a:solidFill>
                  <a:srgbClr val="ECF0F1"/>
                </a:solidFill>
                <a:effectLst/>
                <a:latin typeface="Söhne"/>
                <a:cs typeface="Courier New" panose="02070309020205020404" pitchFamily="49" charset="0"/>
              </a:rPr>
              <a:t> </a:t>
            </a:r>
          </a:p>
          <a:p>
            <a:r>
              <a:rPr lang="en-US" sz="1200" b="0" i="0" dirty="0">
                <a:solidFill>
                  <a:srgbClr val="ECF0F1"/>
                </a:solidFill>
                <a:effectLst/>
                <a:latin typeface="Söhne"/>
                <a:cs typeface="Courier New" panose="02070309020205020404" pitchFamily="49" charset="0"/>
              </a:rPr>
              <a:t> └─ Store in table format: KPIs, topology, configurations</a:t>
            </a:r>
          </a:p>
          <a:p>
            <a:r>
              <a:rPr lang="en-US" sz="1200" b="1" i="0" dirty="0">
                <a:solidFill>
                  <a:srgbClr val="ECF0F1"/>
                </a:solidFill>
                <a:effectLst/>
                <a:latin typeface="Söhne"/>
                <a:cs typeface="Courier New" panose="02070309020205020404" pitchFamily="49" charset="0"/>
              </a:rPr>
              <a:t>Step 3: Data Preprocessing</a:t>
            </a:r>
            <a:r>
              <a:rPr lang="en-US" sz="1200" b="0" i="0" dirty="0">
                <a:solidFill>
                  <a:srgbClr val="ECF0F1"/>
                </a:solidFill>
                <a:effectLst/>
                <a:latin typeface="Söhne"/>
                <a:cs typeface="Courier New" panose="02070309020205020404" pitchFamily="49" charset="0"/>
              </a:rPr>
              <a:t> </a:t>
            </a:r>
          </a:p>
          <a:p>
            <a:r>
              <a:rPr lang="en-US" sz="1200" b="0" i="0" dirty="0">
                <a:solidFill>
                  <a:srgbClr val="ECF0F1"/>
                </a:solidFill>
                <a:effectLst/>
                <a:latin typeface="Söhne"/>
                <a:cs typeface="Courier New" panose="02070309020205020404" pitchFamily="49" charset="0"/>
              </a:rPr>
              <a:t>├ Convert to graph format </a:t>
            </a:r>
          </a:p>
          <a:p>
            <a:r>
              <a:rPr lang="en-US" sz="1200" b="0" i="0" dirty="0">
                <a:solidFill>
                  <a:srgbClr val="ECF0F1"/>
                </a:solidFill>
                <a:effectLst/>
                <a:latin typeface="Söhne"/>
                <a:cs typeface="Courier New" panose="02070309020205020404" pitchFamily="49" charset="0"/>
              </a:rPr>
              <a:t>├ Normalize features (0-1 range)</a:t>
            </a:r>
          </a:p>
          <a:p>
            <a:r>
              <a:rPr lang="en-US" sz="1200" b="0" i="0" dirty="0">
                <a:solidFill>
                  <a:srgbClr val="ECF0F1"/>
                </a:solidFill>
                <a:effectLst/>
                <a:latin typeface="Söhne"/>
                <a:cs typeface="Courier New" panose="02070309020205020404" pitchFamily="49" charset="0"/>
              </a:rPr>
              <a:t>├ Filter outliers (throughput &lt; 50 Kbps)</a:t>
            </a:r>
          </a:p>
          <a:p>
            <a:r>
              <a:rPr lang="en-US" sz="1200" dirty="0">
                <a:solidFill>
                  <a:srgbClr val="ECF0F1"/>
                </a:solidFill>
                <a:latin typeface="Söhne"/>
                <a:cs typeface="Courier New" panose="02070309020205020404" pitchFamily="49" charset="0"/>
              </a:rPr>
              <a:t> </a:t>
            </a:r>
            <a:r>
              <a:rPr lang="en-US" sz="1200" b="0" i="0" dirty="0">
                <a:solidFill>
                  <a:srgbClr val="ECF0F1"/>
                </a:solidFill>
                <a:effectLst/>
                <a:latin typeface="Söhne"/>
                <a:cs typeface="Courier New" panose="02070309020205020404" pitchFamily="49" charset="0"/>
              </a:rPr>
              <a:t>└─ Result: 892 valid graphs</a:t>
            </a:r>
          </a:p>
          <a:p>
            <a:r>
              <a:rPr lang="en-US" sz="1200" b="1" i="0" dirty="0">
                <a:solidFill>
                  <a:srgbClr val="ECF0F1"/>
                </a:solidFill>
                <a:effectLst/>
                <a:latin typeface="Söhne"/>
                <a:cs typeface="Courier New" panose="02070309020205020404" pitchFamily="49" charset="0"/>
              </a:rPr>
              <a:t>Step 4: Train/Test Split</a:t>
            </a:r>
            <a:r>
              <a:rPr lang="en-US" sz="1200" b="0" i="0" dirty="0">
                <a:solidFill>
                  <a:srgbClr val="ECF0F1"/>
                </a:solidFill>
                <a:effectLst/>
                <a:latin typeface="Söhne"/>
                <a:cs typeface="Courier New" panose="02070309020205020404" pitchFamily="49" charset="0"/>
              </a:rPr>
              <a:t> </a:t>
            </a:r>
          </a:p>
          <a:p>
            <a:r>
              <a:rPr lang="en-US" sz="1200" b="0" i="0" dirty="0">
                <a:solidFill>
                  <a:srgbClr val="ECF0F1"/>
                </a:solidFill>
                <a:effectLst/>
                <a:latin typeface="Söhne"/>
                <a:cs typeface="Courier New" panose="02070309020205020404" pitchFamily="49" charset="0"/>
              </a:rPr>
              <a:t> └─ 80% training / 20% testing </a:t>
            </a:r>
          </a:p>
          <a:p>
            <a:r>
              <a:rPr lang="en-US" sz="1200" b="1" i="0" dirty="0">
                <a:solidFill>
                  <a:srgbClr val="ECF0F1"/>
                </a:solidFill>
                <a:effectLst/>
                <a:latin typeface="Söhne"/>
                <a:cs typeface="Courier New" panose="02070309020205020404" pitchFamily="49" charset="0"/>
              </a:rPr>
              <a:t>Step 5: Model Training &amp; Evaluation</a:t>
            </a:r>
            <a:endParaRPr lang="en-US" sz="1200" dirty="0">
              <a:solidFill>
                <a:srgbClr val="ECF0F1"/>
              </a:solidFill>
              <a:latin typeface="Söhne"/>
              <a:cs typeface="Courier New" panose="02070309020205020404" pitchFamily="49" charset="0"/>
            </a:endParaRPr>
          </a:p>
          <a:p>
            <a:r>
              <a:rPr lang="en-US" sz="1200" b="0" i="0" dirty="0">
                <a:solidFill>
                  <a:srgbClr val="ECF0F1"/>
                </a:solidFill>
                <a:effectLst/>
                <a:latin typeface="Söhne"/>
                <a:cs typeface="Courier New" panose="02070309020205020404" pitchFamily="49" charset="0"/>
              </a:rPr>
              <a:t> └─ Train GNN and evaluate on test set</a:t>
            </a:r>
            <a:endParaRPr lang="en-US" sz="1200" dirty="0">
              <a:latin typeface="Söhne"/>
              <a:cs typeface="Courier New" panose="02070309020205020404" pitchFamily="49" charset="0"/>
            </a:endParaRPr>
          </a:p>
        </p:txBody>
      </p:sp>
      <p:sp>
        <p:nvSpPr>
          <p:cNvPr id="37" name="TextBox 36">
            <a:extLst>
              <a:ext uri="{FF2B5EF4-FFF2-40B4-BE49-F238E27FC236}">
                <a16:creationId xmlns:a16="http://schemas.microsoft.com/office/drawing/2014/main" id="{6D14B935-5277-1070-B410-41B0826D831E}"/>
              </a:ext>
            </a:extLst>
          </p:cNvPr>
          <p:cNvSpPr txBox="1"/>
          <p:nvPr/>
        </p:nvSpPr>
        <p:spPr>
          <a:xfrm>
            <a:off x="497118" y="997620"/>
            <a:ext cx="609600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5-Step Training Pipeline</a:t>
            </a:r>
          </a:p>
        </p:txBody>
      </p:sp>
      <p:sp>
        <p:nvSpPr>
          <p:cNvPr id="39" name="TextBox 38">
            <a:extLst>
              <a:ext uri="{FF2B5EF4-FFF2-40B4-BE49-F238E27FC236}">
                <a16:creationId xmlns:a16="http://schemas.microsoft.com/office/drawing/2014/main" id="{2712AB96-ABEE-1DC1-57C5-D43FE74B4D36}"/>
              </a:ext>
            </a:extLst>
          </p:cNvPr>
          <p:cNvSpPr txBox="1"/>
          <p:nvPr/>
        </p:nvSpPr>
        <p:spPr>
          <a:xfrm>
            <a:off x="1437579" y="4205863"/>
            <a:ext cx="2252853" cy="307777"/>
          </a:xfrm>
          <a:prstGeom prst="rect">
            <a:avLst/>
          </a:prstGeom>
          <a:noFill/>
        </p:spPr>
        <p:txBody>
          <a:bodyPr wrap="square">
            <a:spAutoFit/>
          </a:bodyPr>
          <a:lstStyle/>
          <a:p>
            <a:pPr algn="ctr"/>
            <a:r>
              <a:rPr lang="en-US" sz="1400" b="1" dirty="0">
                <a:solidFill>
                  <a:srgbClr val="6179E9"/>
                </a:solidFill>
                <a:latin typeface="Söhne"/>
              </a:rPr>
              <a:t>Model Parameters</a:t>
            </a:r>
            <a:endParaRPr lang="en-US" sz="1400" dirty="0">
              <a:solidFill>
                <a:srgbClr val="6179E9"/>
              </a:solidFill>
              <a:latin typeface="Söhne"/>
            </a:endParaRPr>
          </a:p>
        </p:txBody>
      </p:sp>
      <p:graphicFrame>
        <p:nvGraphicFramePr>
          <p:cNvPr id="40" name="Table 39">
            <a:extLst>
              <a:ext uri="{FF2B5EF4-FFF2-40B4-BE49-F238E27FC236}">
                <a16:creationId xmlns:a16="http://schemas.microsoft.com/office/drawing/2014/main" id="{CFE4D5EE-2489-4AD8-D756-952D2D5F0C90}"/>
              </a:ext>
            </a:extLst>
          </p:cNvPr>
          <p:cNvGraphicFramePr>
            <a:graphicFrameLocks noGrp="1"/>
          </p:cNvGraphicFramePr>
          <p:nvPr>
            <p:extLst>
              <p:ext uri="{D42A27DB-BD31-4B8C-83A1-F6EECF244321}">
                <p14:modId xmlns:p14="http://schemas.microsoft.com/office/powerpoint/2010/main" val="4156132579"/>
              </p:ext>
            </p:extLst>
          </p:nvPr>
        </p:nvGraphicFramePr>
        <p:xfrm>
          <a:off x="435005" y="4462662"/>
          <a:ext cx="4361034" cy="1696522"/>
        </p:xfrm>
        <a:graphic>
          <a:graphicData uri="http://schemas.openxmlformats.org/drawingml/2006/table">
            <a:tbl>
              <a:tblPr firstRow="1" bandRow="1">
                <a:tableStyleId>{5C22544A-7EE6-4342-B048-85BDC9FD1C3A}</a:tableStyleId>
              </a:tblPr>
              <a:tblGrid>
                <a:gridCol w="2180517">
                  <a:extLst>
                    <a:ext uri="{9D8B030D-6E8A-4147-A177-3AD203B41FA5}">
                      <a16:colId xmlns:a16="http://schemas.microsoft.com/office/drawing/2014/main" val="81787477"/>
                    </a:ext>
                  </a:extLst>
                </a:gridCol>
                <a:gridCol w="2180517">
                  <a:extLst>
                    <a:ext uri="{9D8B030D-6E8A-4147-A177-3AD203B41FA5}">
                      <a16:colId xmlns:a16="http://schemas.microsoft.com/office/drawing/2014/main" val="3794534306"/>
                    </a:ext>
                  </a:extLst>
                </a:gridCol>
              </a:tblGrid>
              <a:tr h="340158">
                <a:tc>
                  <a:txBody>
                    <a:bodyPr/>
                    <a:lstStyle/>
                    <a:p>
                      <a:pPr marL="0" indent="144145" algn="ctr" defTabSz="914400" rtl="0" eaLnBrk="1" latinLnBrk="0" hangingPunct="1">
                        <a:lnSpc>
                          <a:spcPts val="1200"/>
                        </a:lnSpc>
                        <a:buNone/>
                      </a:pPr>
                      <a:r>
                        <a:rPr lang="en-US" sz="1200" b="1" i="0" kern="1200" dirty="0">
                          <a:solidFill>
                            <a:schemeClr val="bg1"/>
                          </a:solidFill>
                          <a:latin typeface="Söhne"/>
                          <a:ea typeface="+mn-ea"/>
                          <a:cs typeface="+mn-cs"/>
                        </a:rPr>
                        <a:t>Parameter</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200" b="1" i="0" kern="1200" dirty="0">
                          <a:solidFill>
                            <a:schemeClr val="bg1"/>
                          </a:solidFill>
                          <a:latin typeface="Söhne"/>
                          <a:ea typeface="+mn-ea"/>
                          <a:cs typeface="+mn-cs"/>
                        </a:rPr>
                        <a:t>Value</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226800">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Embedding size</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64</a:t>
                      </a: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226800">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Layers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4</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Aggregation</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sum</a:t>
                      </a:r>
                    </a:p>
                  </a:txBody>
                  <a:tcPr marL="68580" marR="68580" marT="0" marB="0" anchor="ctr">
                    <a:solidFill>
                      <a:schemeClr val="tx2">
                        <a:lumMod val="20000"/>
                        <a:lumOff val="80000"/>
                      </a:schemeClr>
                    </a:solidFill>
                  </a:tcPr>
                </a:tc>
                <a:extLst>
                  <a:ext uri="{0D108BD9-81ED-4DB2-BD59-A6C34878D82A}">
                    <a16:rowId xmlns:a16="http://schemas.microsoft.com/office/drawing/2014/main" val="3732201554"/>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Learning rate</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0.001</a:t>
                      </a:r>
                    </a:p>
                  </a:txBody>
                  <a:tcPr marL="68580" marR="68580" marT="0" marB="0" anchor="ctr">
                    <a:solidFill>
                      <a:schemeClr val="tx2">
                        <a:lumMod val="20000"/>
                        <a:lumOff val="80000"/>
                      </a:schemeClr>
                    </a:solidFill>
                  </a:tcPr>
                </a:tc>
                <a:extLst>
                  <a:ext uri="{0D108BD9-81ED-4DB2-BD59-A6C34878D82A}">
                    <a16:rowId xmlns:a16="http://schemas.microsoft.com/office/drawing/2014/main" val="1229767087"/>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Dropout probability</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0.3</a:t>
                      </a:r>
                    </a:p>
                  </a:txBody>
                  <a:tcPr marL="68580" marR="68580" marT="0" marB="0" anchor="ctr">
                    <a:solidFill>
                      <a:schemeClr val="tx2">
                        <a:lumMod val="20000"/>
                        <a:lumOff val="80000"/>
                      </a:schemeClr>
                    </a:solidFill>
                  </a:tcPr>
                </a:tc>
                <a:extLst>
                  <a:ext uri="{0D108BD9-81ED-4DB2-BD59-A6C34878D82A}">
                    <a16:rowId xmlns:a16="http://schemas.microsoft.com/office/drawing/2014/main" val="1441187265"/>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Optimizer</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Adam</a:t>
                      </a:r>
                    </a:p>
                  </a:txBody>
                  <a:tcPr marL="68580" marR="68580" marT="0" marB="0" anchor="ctr">
                    <a:solidFill>
                      <a:schemeClr val="tx2">
                        <a:lumMod val="20000"/>
                        <a:lumOff val="80000"/>
                      </a:schemeClr>
                    </a:solidFill>
                  </a:tcPr>
                </a:tc>
                <a:extLst>
                  <a:ext uri="{0D108BD9-81ED-4DB2-BD59-A6C34878D82A}">
                    <a16:rowId xmlns:a16="http://schemas.microsoft.com/office/drawing/2014/main" val="3666013687"/>
                  </a:ext>
                </a:extLst>
              </a:tr>
            </a:tbl>
          </a:graphicData>
        </a:graphic>
      </p:graphicFrame>
      <p:sp>
        <p:nvSpPr>
          <p:cNvPr id="7" name="Rectangle: Rounded Corners 6">
            <a:extLst>
              <a:ext uri="{FF2B5EF4-FFF2-40B4-BE49-F238E27FC236}">
                <a16:creationId xmlns:a16="http://schemas.microsoft.com/office/drawing/2014/main" id="{95FCE642-F8EE-0340-8CB4-F093CBC167CA}"/>
              </a:ext>
            </a:extLst>
          </p:cNvPr>
          <p:cNvSpPr/>
          <p:nvPr/>
        </p:nvSpPr>
        <p:spPr>
          <a:xfrm>
            <a:off x="5329933" y="4704348"/>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Readout Function: </a:t>
            </a:r>
            <a:r>
              <a:rPr lang="en-US" sz="1600" dirty="0">
                <a:solidFill>
                  <a:schemeClr val="tx1"/>
                </a:solidFill>
                <a:latin typeface="Söhne"/>
              </a:rPr>
              <a:t>MLP (Multi-Layer Perceptron)</a:t>
            </a:r>
          </a:p>
        </p:txBody>
      </p:sp>
      <p:sp>
        <p:nvSpPr>
          <p:cNvPr id="9" name="Rectangle: Rounded Corners 8">
            <a:extLst>
              <a:ext uri="{FF2B5EF4-FFF2-40B4-BE49-F238E27FC236}">
                <a16:creationId xmlns:a16="http://schemas.microsoft.com/office/drawing/2014/main" id="{01D1A018-3B79-93E2-E2EC-707A4EBEF68C}"/>
              </a:ext>
            </a:extLst>
          </p:cNvPr>
          <p:cNvSpPr/>
          <p:nvPr/>
        </p:nvSpPr>
        <p:spPr>
          <a:xfrm>
            <a:off x="5329933" y="5205018"/>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Activation Function: </a:t>
            </a:r>
            <a:r>
              <a:rPr lang="en-US" sz="1600" dirty="0" err="1">
                <a:solidFill>
                  <a:schemeClr val="tx1"/>
                </a:solidFill>
                <a:latin typeface="Söhne"/>
              </a:rPr>
              <a:t>ReLU</a:t>
            </a:r>
            <a:endParaRPr lang="en-US" sz="1600" dirty="0">
              <a:solidFill>
                <a:schemeClr val="tx1"/>
              </a:solidFill>
              <a:latin typeface="Söhne"/>
            </a:endParaRPr>
          </a:p>
        </p:txBody>
      </p:sp>
      <p:sp>
        <p:nvSpPr>
          <p:cNvPr id="10" name="Rectangle: Rounded Corners 9">
            <a:extLst>
              <a:ext uri="{FF2B5EF4-FFF2-40B4-BE49-F238E27FC236}">
                <a16:creationId xmlns:a16="http://schemas.microsoft.com/office/drawing/2014/main" id="{64DD3E2C-2041-07DE-A945-DD9350FFA7C9}"/>
              </a:ext>
            </a:extLst>
          </p:cNvPr>
          <p:cNvSpPr/>
          <p:nvPr/>
        </p:nvSpPr>
        <p:spPr>
          <a:xfrm>
            <a:off x="5329932" y="5696780"/>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Update Function: </a:t>
            </a:r>
            <a:r>
              <a:rPr lang="en-US" sz="1600" dirty="0">
                <a:solidFill>
                  <a:schemeClr val="tx1"/>
                </a:solidFill>
                <a:latin typeface="Söhne"/>
              </a:rPr>
              <a:t>Feedforward NN</a:t>
            </a:r>
          </a:p>
        </p:txBody>
      </p:sp>
      <p:sp>
        <p:nvSpPr>
          <p:cNvPr id="11" name="TextBox 10">
            <a:extLst>
              <a:ext uri="{FF2B5EF4-FFF2-40B4-BE49-F238E27FC236}">
                <a16:creationId xmlns:a16="http://schemas.microsoft.com/office/drawing/2014/main" id="{76633606-AD00-16BC-A6EE-8C3367EB8301}"/>
              </a:ext>
            </a:extLst>
          </p:cNvPr>
          <p:cNvSpPr txBox="1"/>
          <p:nvPr/>
        </p:nvSpPr>
        <p:spPr>
          <a:xfrm>
            <a:off x="5124640" y="4259518"/>
            <a:ext cx="1520860" cy="307777"/>
          </a:xfrm>
          <a:prstGeom prst="rect">
            <a:avLst/>
          </a:prstGeom>
          <a:noFill/>
        </p:spPr>
        <p:txBody>
          <a:bodyPr wrap="square">
            <a:spAutoFit/>
          </a:bodyPr>
          <a:lstStyle/>
          <a:p>
            <a:pPr algn="ctr"/>
            <a:r>
              <a:rPr lang="en-US" sz="1400" b="1" dirty="0">
                <a:solidFill>
                  <a:srgbClr val="6179E9"/>
                </a:solidFill>
                <a:latin typeface="Söhne"/>
              </a:rPr>
              <a:t>Design Choices</a:t>
            </a:r>
            <a:endParaRPr lang="en-US" sz="1400" dirty="0">
              <a:solidFill>
                <a:srgbClr val="6179E9"/>
              </a:solidFill>
              <a:latin typeface="Söhne"/>
            </a:endParaRPr>
          </a:p>
        </p:txBody>
      </p:sp>
    </p:spTree>
    <p:extLst>
      <p:ext uri="{BB962C8B-B14F-4D97-AF65-F5344CB8AC3E}">
        <p14:creationId xmlns:p14="http://schemas.microsoft.com/office/powerpoint/2010/main" val="216105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A661-2497-0F64-3B1F-B04836B2B14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AF56FD8-EB54-EE73-4614-E5A7579836A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C39D9B09-C65E-DC14-B58C-5EAE038B1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68F78B-3BB0-3E40-55CC-06D02E005C65}"/>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D87485-CF20-597F-8A9D-7D7B6413A871}"/>
              </a:ext>
            </a:extLst>
          </p:cNvPr>
          <p:cNvSpPr txBox="1"/>
          <p:nvPr/>
        </p:nvSpPr>
        <p:spPr>
          <a:xfrm>
            <a:off x="550276" y="338293"/>
            <a:ext cx="3815660" cy="584775"/>
          </a:xfrm>
          <a:prstGeom prst="rect">
            <a:avLst/>
          </a:prstGeom>
          <a:noFill/>
        </p:spPr>
        <p:txBody>
          <a:bodyPr wrap="none" rtlCol="0">
            <a:spAutoFit/>
          </a:bodyPr>
          <a:lstStyle/>
          <a:p>
            <a:r>
              <a:rPr lang="en-US" sz="3200" b="1" dirty="0">
                <a:solidFill>
                  <a:srgbClr val="0070C0"/>
                </a:solidFill>
                <a:latin typeface="Söhne"/>
              </a:rPr>
              <a:t>GNN Training Process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C60AD454-EFFC-83B9-4B52-16D5763706FD}"/>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A0DF5D19-2951-EF25-6964-F8137ECEED84}"/>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5" name="Rectangle 4">
            <a:extLst>
              <a:ext uri="{FF2B5EF4-FFF2-40B4-BE49-F238E27FC236}">
                <a16:creationId xmlns:a16="http://schemas.microsoft.com/office/drawing/2014/main" id="{A3A2CBA5-D7A7-4C36-E60A-EE552C874552}"/>
              </a:ext>
            </a:extLst>
          </p:cNvPr>
          <p:cNvSpPr/>
          <p:nvPr/>
        </p:nvSpPr>
        <p:spPr>
          <a:xfrm>
            <a:off x="435006" y="1052522"/>
            <a:ext cx="5309611" cy="4510757"/>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35" name="Rectangle: Rounded Corners 34">
            <a:extLst>
              <a:ext uri="{FF2B5EF4-FFF2-40B4-BE49-F238E27FC236}">
                <a16:creationId xmlns:a16="http://schemas.microsoft.com/office/drawing/2014/main" id="{A8DDB62C-33D5-6ADC-AEAA-AD51BB11BF3A}"/>
              </a:ext>
            </a:extLst>
          </p:cNvPr>
          <p:cNvSpPr/>
          <p:nvPr/>
        </p:nvSpPr>
        <p:spPr>
          <a:xfrm>
            <a:off x="550276" y="1294721"/>
            <a:ext cx="4968321" cy="4075769"/>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Step 1: DATA PREPARATION </a:t>
            </a:r>
          </a:p>
          <a:p>
            <a:r>
              <a:rPr lang="en-US" sz="1200" dirty="0">
                <a:solidFill>
                  <a:schemeClr val="tx1"/>
                </a:solidFill>
              </a:rPr>
              <a:t>├─ Convert network snapshots to graphs </a:t>
            </a:r>
          </a:p>
          <a:p>
            <a:r>
              <a:rPr lang="en-US" sz="1200" dirty="0">
                <a:solidFill>
                  <a:schemeClr val="tx1"/>
                </a:solidFill>
              </a:rPr>
              <a:t>├─ Normalize all features to [0, 1] </a:t>
            </a:r>
          </a:p>
          <a:p>
            <a:r>
              <a:rPr lang="en-US" sz="1200" dirty="0">
                <a:solidFill>
                  <a:schemeClr val="tx1"/>
                </a:solidFill>
              </a:rPr>
              <a:t>├─ Filter outliers (throughput &lt; 50 Kbps) </a:t>
            </a:r>
          </a:p>
          <a:p>
            <a:r>
              <a:rPr lang="en-US" sz="1200" dirty="0">
                <a:solidFill>
                  <a:schemeClr val="tx1"/>
                </a:solidFill>
              </a:rPr>
              <a:t> └─ Result: 892 clean graphs </a:t>
            </a:r>
          </a:p>
          <a:p>
            <a:r>
              <a:rPr lang="en-US" sz="1200" b="1" dirty="0">
                <a:solidFill>
                  <a:schemeClr val="tx1"/>
                </a:solidFill>
              </a:rPr>
              <a:t>Step 2: DATA SPLITTING </a:t>
            </a:r>
          </a:p>
          <a:p>
            <a:r>
              <a:rPr lang="en-US" sz="1200" dirty="0">
                <a:solidFill>
                  <a:schemeClr val="tx1"/>
                </a:solidFill>
              </a:rPr>
              <a:t>├─ 80% training graphs </a:t>
            </a:r>
          </a:p>
          <a:p>
            <a:r>
              <a:rPr lang="en-US" sz="1200" dirty="0">
                <a:solidFill>
                  <a:schemeClr val="tx1"/>
                </a:solidFill>
              </a:rPr>
              <a:t>├─ 20% testing graphs </a:t>
            </a:r>
          </a:p>
          <a:p>
            <a:r>
              <a:rPr lang="en-US" sz="1200" dirty="0">
                <a:solidFill>
                  <a:schemeClr val="tx1"/>
                </a:solidFill>
              </a:rPr>
              <a:t> └─ Separate holdout configuration </a:t>
            </a:r>
          </a:p>
          <a:p>
            <a:r>
              <a:rPr lang="en-US" sz="1200" b="1" dirty="0">
                <a:solidFill>
                  <a:schemeClr val="tx1"/>
                </a:solidFill>
              </a:rPr>
              <a:t>Step 3: TRAINING LOOP (300 epochs) </a:t>
            </a:r>
          </a:p>
          <a:p>
            <a:r>
              <a:rPr lang="en-US" sz="1200" dirty="0">
                <a:solidFill>
                  <a:schemeClr val="tx1"/>
                </a:solidFill>
              </a:rPr>
              <a:t>├─ For each batch of 32 graphs:</a:t>
            </a:r>
          </a:p>
          <a:p>
            <a:r>
              <a:rPr lang="en-US" sz="1200" dirty="0">
                <a:solidFill>
                  <a:schemeClr val="tx1"/>
                </a:solidFill>
              </a:rPr>
              <a:t> │ ├─ Forward pass (message passing) </a:t>
            </a:r>
          </a:p>
          <a:p>
            <a:r>
              <a:rPr lang="en-US" sz="1200" dirty="0">
                <a:solidFill>
                  <a:schemeClr val="tx1"/>
                </a:solidFill>
              </a:rPr>
              <a:t> │ ├─ Compute predictions</a:t>
            </a:r>
          </a:p>
          <a:p>
            <a:r>
              <a:rPr lang="en-US" sz="1200" dirty="0">
                <a:solidFill>
                  <a:schemeClr val="tx1"/>
                </a:solidFill>
              </a:rPr>
              <a:t> │ ├─ Calculate RMSE loss</a:t>
            </a:r>
          </a:p>
          <a:p>
            <a:r>
              <a:rPr lang="en-US" sz="1200" dirty="0">
                <a:solidFill>
                  <a:schemeClr val="tx1"/>
                </a:solidFill>
              </a:rPr>
              <a:t> │ ├─ Backpropagation </a:t>
            </a:r>
          </a:p>
          <a:p>
            <a:r>
              <a:rPr lang="en-US" sz="1200" dirty="0">
                <a:solidFill>
                  <a:schemeClr val="tx1"/>
                </a:solidFill>
              </a:rPr>
              <a:t> │  └─ Update weights (Adam optimizer) </a:t>
            </a:r>
          </a:p>
          <a:p>
            <a:r>
              <a:rPr lang="en-US" sz="1200" dirty="0">
                <a:solidFill>
                  <a:schemeClr val="tx1"/>
                </a:solidFill>
              </a:rPr>
              <a:t> └─ Monitor training and validation loss </a:t>
            </a:r>
          </a:p>
          <a:p>
            <a:r>
              <a:rPr lang="en-US" sz="1200" b="1" dirty="0">
                <a:solidFill>
                  <a:schemeClr val="tx1"/>
                </a:solidFill>
              </a:rPr>
              <a:t>Step 4: EVALUATION </a:t>
            </a:r>
          </a:p>
          <a:p>
            <a:r>
              <a:rPr lang="en-US" sz="1200" dirty="0">
                <a:solidFill>
                  <a:schemeClr val="tx1"/>
                </a:solidFill>
              </a:rPr>
              <a:t>├─ Test on holdout configuration</a:t>
            </a:r>
          </a:p>
          <a:p>
            <a:r>
              <a:rPr lang="en-US" sz="1200" dirty="0">
                <a:solidFill>
                  <a:schemeClr val="tx1"/>
                </a:solidFill>
              </a:rPr>
              <a:t>├─ Calculate MAPE, RMSE</a:t>
            </a:r>
          </a:p>
          <a:p>
            <a:r>
              <a:rPr lang="en-US" sz="1200" dirty="0">
                <a:solidFill>
                  <a:schemeClr val="tx1"/>
                </a:solidFill>
              </a:rPr>
              <a:t> └─ Compare with baseline</a:t>
            </a:r>
            <a:endParaRPr lang="en-US" sz="1200" dirty="0">
              <a:solidFill>
                <a:schemeClr val="tx1"/>
              </a:solidFill>
              <a:latin typeface="Söhne"/>
              <a:cs typeface="Courier New" panose="02070309020205020404" pitchFamily="49" charset="0"/>
            </a:endParaRPr>
          </a:p>
        </p:txBody>
      </p:sp>
      <p:sp>
        <p:nvSpPr>
          <p:cNvPr id="37" name="TextBox 36">
            <a:extLst>
              <a:ext uri="{FF2B5EF4-FFF2-40B4-BE49-F238E27FC236}">
                <a16:creationId xmlns:a16="http://schemas.microsoft.com/office/drawing/2014/main" id="{659A59E3-8B6C-95A8-AB2A-F5C5E54E178D}"/>
              </a:ext>
            </a:extLst>
          </p:cNvPr>
          <p:cNvSpPr txBox="1"/>
          <p:nvPr/>
        </p:nvSpPr>
        <p:spPr>
          <a:xfrm>
            <a:off x="497118" y="997620"/>
            <a:ext cx="467375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Training Process</a:t>
            </a:r>
          </a:p>
        </p:txBody>
      </p:sp>
      <p:sp>
        <p:nvSpPr>
          <p:cNvPr id="3" name="Rectangle: Rounded Corners 2">
            <a:extLst>
              <a:ext uri="{FF2B5EF4-FFF2-40B4-BE49-F238E27FC236}">
                <a16:creationId xmlns:a16="http://schemas.microsoft.com/office/drawing/2014/main" id="{1091736E-AC97-75D9-21AD-6FA482577DAA}"/>
              </a:ext>
            </a:extLst>
          </p:cNvPr>
          <p:cNvSpPr/>
          <p:nvPr/>
        </p:nvSpPr>
        <p:spPr>
          <a:xfrm>
            <a:off x="6059009" y="1382202"/>
            <a:ext cx="5144734" cy="2957978"/>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Key Design Choices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Heterogeneous graph: </a:t>
            </a:r>
            <a:r>
              <a:rPr lang="en-US" sz="1400" i="0" dirty="0">
                <a:solidFill>
                  <a:schemeClr val="tx1"/>
                </a:solidFill>
                <a:effectLst/>
                <a:latin typeface="Söhne"/>
              </a:rPr>
              <a:t>Different node types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4 layers: </a:t>
            </a:r>
            <a:r>
              <a:rPr lang="en-US" sz="1400" i="0" dirty="0">
                <a:solidFill>
                  <a:schemeClr val="tx1"/>
                </a:solidFill>
                <a:effectLst/>
                <a:latin typeface="Söhne"/>
              </a:rPr>
              <a:t>Captures 4-hop neighborhoods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SUM aggregation: </a:t>
            </a:r>
            <a:r>
              <a:rPr lang="en-US" sz="1400" i="0" dirty="0">
                <a:solidFill>
                  <a:schemeClr val="tx1"/>
                </a:solidFill>
                <a:effectLst/>
                <a:latin typeface="Söhne"/>
              </a:rPr>
              <a:t>Accounts for total load</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Dropout 0.3: </a:t>
            </a:r>
            <a:r>
              <a:rPr lang="en-US" sz="1400" i="0" dirty="0">
                <a:solidFill>
                  <a:schemeClr val="tx1"/>
                </a:solidFill>
                <a:effectLst/>
                <a:latin typeface="Söhne"/>
              </a:rPr>
              <a:t>Prevents overfitting</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a:t>
            </a:r>
            <a:r>
              <a:rPr lang="en-US" sz="1400" b="1" i="0" dirty="0" err="1">
                <a:solidFill>
                  <a:schemeClr val="tx1"/>
                </a:solidFill>
                <a:effectLst/>
                <a:latin typeface="Söhne"/>
              </a:rPr>
              <a:t>ReLU</a:t>
            </a:r>
            <a:r>
              <a:rPr lang="en-US" sz="1400" b="1" i="0" dirty="0">
                <a:solidFill>
                  <a:schemeClr val="tx1"/>
                </a:solidFill>
                <a:effectLst/>
                <a:latin typeface="Söhne"/>
              </a:rPr>
              <a:t> activation: </a:t>
            </a:r>
            <a:r>
              <a:rPr lang="en-US" sz="1400" i="0" dirty="0">
                <a:solidFill>
                  <a:schemeClr val="tx1"/>
                </a:solidFill>
                <a:effectLst/>
                <a:latin typeface="Söhne"/>
              </a:rPr>
              <a:t>Non-linear learning</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Adam optimizer: </a:t>
            </a:r>
            <a:r>
              <a:rPr lang="en-US" sz="1400" i="0" dirty="0">
                <a:solidFill>
                  <a:schemeClr val="tx1"/>
                </a:solidFill>
                <a:effectLst/>
                <a:latin typeface="Söhne"/>
              </a:rPr>
              <a:t>Adaptive learning rate</a:t>
            </a:r>
          </a:p>
          <a:p>
            <a:pPr marL="285750" indent="-285750" algn="l">
              <a:spcAft>
                <a:spcPts val="600"/>
              </a:spcAft>
              <a:buFont typeface="Arial" panose="020B0604020202020204" pitchFamily="34" charset="0"/>
              <a:buChar char="•"/>
            </a:pPr>
            <a:r>
              <a:rPr lang="en-US" sz="1400" b="1" dirty="0">
                <a:solidFill>
                  <a:schemeClr val="tx1"/>
                </a:solidFill>
                <a:latin typeface="Söhne"/>
              </a:rPr>
              <a:t> </a:t>
            </a:r>
            <a:r>
              <a:rPr lang="en-US" sz="1400" b="1" i="0" dirty="0">
                <a:solidFill>
                  <a:schemeClr val="tx1"/>
                </a:solidFill>
                <a:effectLst/>
                <a:latin typeface="Söhne"/>
              </a:rPr>
              <a:t>RMSE loss: </a:t>
            </a:r>
            <a:r>
              <a:rPr lang="en-US" sz="1400" i="0" dirty="0">
                <a:solidFill>
                  <a:schemeClr val="tx1"/>
                </a:solidFill>
                <a:effectLst/>
                <a:latin typeface="Söhne"/>
              </a:rPr>
              <a:t>Penalizes large errors more</a:t>
            </a:r>
          </a:p>
        </p:txBody>
      </p:sp>
    </p:spTree>
    <p:extLst>
      <p:ext uri="{BB962C8B-B14F-4D97-AF65-F5344CB8AC3E}">
        <p14:creationId xmlns:p14="http://schemas.microsoft.com/office/powerpoint/2010/main" val="419195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D8E4-23D3-5075-4AC8-B1DF05D229A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3DED232-D46B-F60A-095E-6BFC99BC622B}"/>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6D858112-2320-3350-CC7D-3003F001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78D7FC7-E161-6D8E-9641-9C618211656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E8619-2518-7B9A-DB50-592FFC5D56D3}"/>
              </a:ext>
            </a:extLst>
          </p:cNvPr>
          <p:cNvSpPr txBox="1"/>
          <p:nvPr/>
        </p:nvSpPr>
        <p:spPr>
          <a:xfrm>
            <a:off x="550276" y="338293"/>
            <a:ext cx="3815660" cy="584775"/>
          </a:xfrm>
          <a:prstGeom prst="rect">
            <a:avLst/>
          </a:prstGeom>
          <a:noFill/>
        </p:spPr>
        <p:txBody>
          <a:bodyPr wrap="none" rtlCol="0">
            <a:spAutoFit/>
          </a:bodyPr>
          <a:lstStyle/>
          <a:p>
            <a:r>
              <a:rPr lang="en-US" sz="3200" b="1" dirty="0">
                <a:solidFill>
                  <a:srgbClr val="0070C0"/>
                </a:solidFill>
                <a:latin typeface="Söhne"/>
              </a:rPr>
              <a:t>GNN Training Process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E33F5096-CCFA-100B-956C-B11ABD7F0F8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1336AAF6-A4EB-BDD1-B3E2-BD38A4CE1BAE}"/>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pic>
        <p:nvPicPr>
          <p:cNvPr id="7" name="Picture 6">
            <a:extLst>
              <a:ext uri="{FF2B5EF4-FFF2-40B4-BE49-F238E27FC236}">
                <a16:creationId xmlns:a16="http://schemas.microsoft.com/office/drawing/2014/main" id="{D1592138-181B-8A35-B225-ABA064EBAE3E}"/>
              </a:ext>
            </a:extLst>
          </p:cNvPr>
          <p:cNvPicPr>
            <a:picLocks noChangeAspect="1"/>
          </p:cNvPicPr>
          <p:nvPr/>
        </p:nvPicPr>
        <p:blipFill>
          <a:blip r:embed="rId4"/>
          <a:stretch>
            <a:fillRect/>
          </a:stretch>
        </p:blipFill>
        <p:spPr>
          <a:xfrm>
            <a:off x="2599766" y="1243743"/>
            <a:ext cx="4410232" cy="2402087"/>
          </a:xfrm>
          <a:prstGeom prst="rect">
            <a:avLst/>
          </a:prstGeom>
        </p:spPr>
      </p:pic>
      <p:pic>
        <p:nvPicPr>
          <p:cNvPr id="10" name="Picture 9">
            <a:extLst>
              <a:ext uri="{FF2B5EF4-FFF2-40B4-BE49-F238E27FC236}">
                <a16:creationId xmlns:a16="http://schemas.microsoft.com/office/drawing/2014/main" id="{539AE4A0-B61A-3A01-AFDA-9A9B6A16DC33}"/>
              </a:ext>
            </a:extLst>
          </p:cNvPr>
          <p:cNvPicPr>
            <a:picLocks noChangeAspect="1"/>
          </p:cNvPicPr>
          <p:nvPr/>
        </p:nvPicPr>
        <p:blipFill>
          <a:blip r:embed="rId5"/>
          <a:stretch>
            <a:fillRect/>
          </a:stretch>
        </p:blipFill>
        <p:spPr>
          <a:xfrm>
            <a:off x="7313654" y="1819489"/>
            <a:ext cx="3969112" cy="2109251"/>
          </a:xfrm>
          <a:prstGeom prst="rect">
            <a:avLst/>
          </a:prstGeom>
        </p:spPr>
      </p:pic>
      <p:sp>
        <p:nvSpPr>
          <p:cNvPr id="11" name="TextBox 10">
            <a:extLst>
              <a:ext uri="{FF2B5EF4-FFF2-40B4-BE49-F238E27FC236}">
                <a16:creationId xmlns:a16="http://schemas.microsoft.com/office/drawing/2014/main" id="{DC36FAAE-38B0-3123-6EF2-3794B0355808}"/>
              </a:ext>
            </a:extLst>
          </p:cNvPr>
          <p:cNvSpPr txBox="1"/>
          <p:nvPr/>
        </p:nvSpPr>
        <p:spPr>
          <a:xfrm>
            <a:off x="2599766" y="3582957"/>
            <a:ext cx="4637556" cy="307777"/>
          </a:xfrm>
          <a:prstGeom prst="rect">
            <a:avLst/>
          </a:prstGeom>
          <a:noFill/>
        </p:spPr>
        <p:txBody>
          <a:bodyPr wrap="square">
            <a:spAutoFit/>
          </a:bodyPr>
          <a:lstStyle/>
          <a:p>
            <a:pPr algn="ctr"/>
            <a:r>
              <a:rPr lang="en-US" sz="1400" b="1" dirty="0">
                <a:solidFill>
                  <a:srgbClr val="374151"/>
                </a:solidFill>
                <a:latin typeface="Söhne"/>
              </a:rPr>
              <a:t>Fig. </a:t>
            </a:r>
            <a:r>
              <a:rPr lang="en-US" sz="1400" dirty="0">
                <a:solidFill>
                  <a:srgbClr val="374151"/>
                </a:solidFill>
                <a:latin typeface="Söhne"/>
              </a:rPr>
              <a:t>CDF of prediction errors by the baseline neural network.</a:t>
            </a:r>
          </a:p>
        </p:txBody>
      </p:sp>
      <p:sp>
        <p:nvSpPr>
          <p:cNvPr id="12" name="TextBox 11">
            <a:extLst>
              <a:ext uri="{FF2B5EF4-FFF2-40B4-BE49-F238E27FC236}">
                <a16:creationId xmlns:a16="http://schemas.microsoft.com/office/drawing/2014/main" id="{D1FCF676-4186-3AEB-9F51-9C260759ACDE}"/>
              </a:ext>
            </a:extLst>
          </p:cNvPr>
          <p:cNvSpPr txBox="1"/>
          <p:nvPr/>
        </p:nvSpPr>
        <p:spPr>
          <a:xfrm>
            <a:off x="7559897" y="3890077"/>
            <a:ext cx="3840825" cy="307777"/>
          </a:xfrm>
          <a:prstGeom prst="rect">
            <a:avLst/>
          </a:prstGeom>
          <a:noFill/>
        </p:spPr>
        <p:txBody>
          <a:bodyPr wrap="square">
            <a:spAutoFit/>
          </a:bodyPr>
          <a:lstStyle/>
          <a:p>
            <a:pPr algn="ctr"/>
            <a:r>
              <a:rPr lang="en-US" sz="1400" b="1" dirty="0">
                <a:solidFill>
                  <a:srgbClr val="374151"/>
                </a:solidFill>
                <a:latin typeface="Söhne"/>
              </a:rPr>
              <a:t>Fig. </a:t>
            </a:r>
            <a:r>
              <a:rPr lang="en-US" sz="1400" dirty="0">
                <a:solidFill>
                  <a:srgbClr val="374151"/>
                </a:solidFill>
                <a:latin typeface="Söhne"/>
              </a:rPr>
              <a:t>CDF of prediction errors by the GNN agent.</a:t>
            </a:r>
          </a:p>
        </p:txBody>
      </p:sp>
    </p:spTree>
    <p:extLst>
      <p:ext uri="{BB962C8B-B14F-4D97-AF65-F5344CB8AC3E}">
        <p14:creationId xmlns:p14="http://schemas.microsoft.com/office/powerpoint/2010/main" val="411493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16D7-B4EA-B46E-E3BD-B983013FA77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A360B1F-AA15-9595-2ECA-A179347C3B64}"/>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D18D1BD4-2D3C-A616-AD7A-85D72CC37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CC0939-B51E-A7FF-3EED-814D43538CA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D9B707-68F2-2ED6-D783-94500338A0DF}"/>
              </a:ext>
            </a:extLst>
          </p:cNvPr>
          <p:cNvSpPr txBox="1"/>
          <p:nvPr/>
        </p:nvSpPr>
        <p:spPr>
          <a:xfrm>
            <a:off x="550276" y="338293"/>
            <a:ext cx="3815660" cy="584775"/>
          </a:xfrm>
          <a:prstGeom prst="rect">
            <a:avLst/>
          </a:prstGeom>
          <a:noFill/>
        </p:spPr>
        <p:txBody>
          <a:bodyPr wrap="none" rtlCol="0">
            <a:spAutoFit/>
          </a:bodyPr>
          <a:lstStyle/>
          <a:p>
            <a:r>
              <a:rPr lang="en-US" sz="3200" b="1" dirty="0">
                <a:solidFill>
                  <a:srgbClr val="0070C0"/>
                </a:solidFill>
                <a:latin typeface="Söhne"/>
              </a:rPr>
              <a:t>GNN Training Process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D6781355-C4C0-2440-8978-04B71525E59D}"/>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B732110B-1D95-7B4C-E223-D6BE3869506A}"/>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11" name="TextBox 10">
            <a:extLst>
              <a:ext uri="{FF2B5EF4-FFF2-40B4-BE49-F238E27FC236}">
                <a16:creationId xmlns:a16="http://schemas.microsoft.com/office/drawing/2014/main" id="{4544AE83-6EE9-38AD-37EB-0A6806E59AEE}"/>
              </a:ext>
            </a:extLst>
          </p:cNvPr>
          <p:cNvSpPr txBox="1"/>
          <p:nvPr/>
        </p:nvSpPr>
        <p:spPr>
          <a:xfrm>
            <a:off x="3777222" y="3462502"/>
            <a:ext cx="4637556" cy="307777"/>
          </a:xfrm>
          <a:prstGeom prst="rect">
            <a:avLst/>
          </a:prstGeom>
          <a:noFill/>
        </p:spPr>
        <p:txBody>
          <a:bodyPr wrap="square">
            <a:spAutoFit/>
          </a:bodyPr>
          <a:lstStyle/>
          <a:p>
            <a:pPr algn="ctr"/>
            <a:r>
              <a:rPr lang="en-US" sz="1400" b="1" dirty="0">
                <a:solidFill>
                  <a:srgbClr val="374151"/>
                </a:solidFill>
                <a:latin typeface="Söhne"/>
              </a:rPr>
              <a:t>Fig. </a:t>
            </a:r>
            <a:r>
              <a:rPr lang="en-US" sz="1400" dirty="0">
                <a:solidFill>
                  <a:srgbClr val="374151"/>
                </a:solidFill>
                <a:latin typeface="Söhne"/>
              </a:rPr>
              <a:t>Measured and predicted latency for sample graphs.</a:t>
            </a:r>
          </a:p>
        </p:txBody>
      </p:sp>
      <p:sp>
        <p:nvSpPr>
          <p:cNvPr id="12" name="TextBox 11">
            <a:extLst>
              <a:ext uri="{FF2B5EF4-FFF2-40B4-BE49-F238E27FC236}">
                <a16:creationId xmlns:a16="http://schemas.microsoft.com/office/drawing/2014/main" id="{A4B7AF03-2DF4-7482-60AA-ACC53A405D2B}"/>
              </a:ext>
            </a:extLst>
          </p:cNvPr>
          <p:cNvSpPr txBox="1"/>
          <p:nvPr/>
        </p:nvSpPr>
        <p:spPr>
          <a:xfrm>
            <a:off x="4070762" y="6013124"/>
            <a:ext cx="3840825" cy="307777"/>
          </a:xfrm>
          <a:prstGeom prst="rect">
            <a:avLst/>
          </a:prstGeom>
          <a:noFill/>
        </p:spPr>
        <p:txBody>
          <a:bodyPr wrap="square">
            <a:spAutoFit/>
          </a:bodyPr>
          <a:lstStyle/>
          <a:p>
            <a:pPr algn="ctr"/>
            <a:r>
              <a:rPr lang="en-US" sz="1400" b="1" dirty="0">
                <a:solidFill>
                  <a:srgbClr val="374151"/>
                </a:solidFill>
                <a:latin typeface="Söhne"/>
              </a:rPr>
              <a:t>Fig. </a:t>
            </a:r>
            <a:r>
              <a:rPr lang="en-US" sz="1400" dirty="0">
                <a:solidFill>
                  <a:srgbClr val="374151"/>
                </a:solidFill>
                <a:latin typeface="Söhne"/>
              </a:rPr>
              <a:t>CDF of prediction errors on holdout datasets</a:t>
            </a:r>
          </a:p>
        </p:txBody>
      </p:sp>
      <p:pic>
        <p:nvPicPr>
          <p:cNvPr id="4" name="Picture 3">
            <a:extLst>
              <a:ext uri="{FF2B5EF4-FFF2-40B4-BE49-F238E27FC236}">
                <a16:creationId xmlns:a16="http://schemas.microsoft.com/office/drawing/2014/main" id="{2951A84A-4F81-895E-77F4-44F554F0FB57}"/>
              </a:ext>
            </a:extLst>
          </p:cNvPr>
          <p:cNvPicPr>
            <a:picLocks noChangeAspect="1"/>
          </p:cNvPicPr>
          <p:nvPr/>
        </p:nvPicPr>
        <p:blipFill>
          <a:blip r:embed="rId4"/>
          <a:stretch>
            <a:fillRect/>
          </a:stretch>
        </p:blipFill>
        <p:spPr>
          <a:xfrm>
            <a:off x="1239289" y="1023556"/>
            <a:ext cx="9701584" cy="2438946"/>
          </a:xfrm>
          <a:prstGeom prst="rect">
            <a:avLst/>
          </a:prstGeom>
        </p:spPr>
      </p:pic>
      <p:pic>
        <p:nvPicPr>
          <p:cNvPr id="9" name="Picture 8">
            <a:extLst>
              <a:ext uri="{FF2B5EF4-FFF2-40B4-BE49-F238E27FC236}">
                <a16:creationId xmlns:a16="http://schemas.microsoft.com/office/drawing/2014/main" id="{F5D8A62C-FB8C-774F-7D04-3CAA64B050D5}"/>
              </a:ext>
            </a:extLst>
          </p:cNvPr>
          <p:cNvPicPr>
            <a:picLocks noChangeAspect="1"/>
          </p:cNvPicPr>
          <p:nvPr/>
        </p:nvPicPr>
        <p:blipFill>
          <a:blip r:embed="rId5"/>
          <a:stretch>
            <a:fillRect/>
          </a:stretch>
        </p:blipFill>
        <p:spPr>
          <a:xfrm>
            <a:off x="1669922" y="3857893"/>
            <a:ext cx="9270951" cy="2234176"/>
          </a:xfrm>
          <a:prstGeom prst="rect">
            <a:avLst/>
          </a:prstGeom>
        </p:spPr>
      </p:pic>
    </p:spTree>
    <p:extLst>
      <p:ext uri="{BB962C8B-B14F-4D97-AF65-F5344CB8AC3E}">
        <p14:creationId xmlns:p14="http://schemas.microsoft.com/office/powerpoint/2010/main" val="191002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50BD-9BCA-09F9-D444-C8B1F1BC48B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D2BDD1F-1891-C1B8-6971-7A57F5E8C5F4}"/>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AD054F6A-163D-2252-0017-DBDA9849E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5604DAC-F391-974E-3C9E-5992A3141CBF}"/>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0444EF-2F6A-AA2F-B6F3-B439F2BAD247}"/>
              </a:ext>
            </a:extLst>
          </p:cNvPr>
          <p:cNvSpPr txBox="1"/>
          <p:nvPr/>
        </p:nvSpPr>
        <p:spPr>
          <a:xfrm>
            <a:off x="550276" y="338293"/>
            <a:ext cx="6038961" cy="584775"/>
          </a:xfrm>
          <a:prstGeom prst="rect">
            <a:avLst/>
          </a:prstGeom>
          <a:noFill/>
        </p:spPr>
        <p:txBody>
          <a:bodyPr wrap="none" rtlCol="0">
            <a:spAutoFit/>
          </a:bodyPr>
          <a:lstStyle/>
          <a:p>
            <a:r>
              <a:rPr lang="en-US" sz="3200" b="1" dirty="0">
                <a:solidFill>
                  <a:srgbClr val="0070C0"/>
                </a:solidFill>
                <a:latin typeface="Söhne"/>
              </a:rPr>
              <a:t>Why Does GNN Generalize Better?</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58930AC2-DCEA-B64E-997C-00191A7A19F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F7C1D2BD-5B0D-7951-7DEC-BC1435C727EB}"/>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5" name="Rectangle 4">
            <a:extLst>
              <a:ext uri="{FF2B5EF4-FFF2-40B4-BE49-F238E27FC236}">
                <a16:creationId xmlns:a16="http://schemas.microsoft.com/office/drawing/2014/main" id="{4119C73C-CB99-ACDF-9578-95A50E6FA000}"/>
              </a:ext>
            </a:extLst>
          </p:cNvPr>
          <p:cNvSpPr/>
          <p:nvPr/>
        </p:nvSpPr>
        <p:spPr>
          <a:xfrm>
            <a:off x="435005" y="1142033"/>
            <a:ext cx="5561936" cy="13278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1. Topology-Aware Learning</a:t>
            </a:r>
          </a:p>
          <a:p>
            <a:pPr algn="l">
              <a:buNone/>
            </a:pPr>
            <a:r>
              <a:rPr lang="en-US" sz="1600" b="0" i="0" dirty="0">
                <a:solidFill>
                  <a:srgbClr val="000000"/>
                </a:solidFill>
                <a:effectLst/>
                <a:latin typeface="Söhne"/>
              </a:rPr>
              <a:t>GNN learns from graph structure, capturing relationships between nodes (UEs, gateways, clusters) regardless of specific configuration.</a:t>
            </a:r>
          </a:p>
        </p:txBody>
      </p:sp>
      <p:sp>
        <p:nvSpPr>
          <p:cNvPr id="7" name="TextBox 6">
            <a:extLst>
              <a:ext uri="{FF2B5EF4-FFF2-40B4-BE49-F238E27FC236}">
                <a16:creationId xmlns:a16="http://schemas.microsoft.com/office/drawing/2014/main" id="{BBFC04D5-9D3A-FEE2-F3C2-23E67F0A5882}"/>
              </a:ext>
            </a:extLst>
          </p:cNvPr>
          <p:cNvSpPr txBox="1"/>
          <p:nvPr/>
        </p:nvSpPr>
        <p:spPr>
          <a:xfrm>
            <a:off x="1127760" y="2972726"/>
            <a:ext cx="6096000" cy="338554"/>
          </a:xfrm>
          <a:prstGeom prst="rect">
            <a:avLst/>
          </a:prstGeom>
          <a:noFill/>
        </p:spPr>
        <p:txBody>
          <a:bodyPr wrap="square">
            <a:spAutoFit/>
          </a:bodyPr>
          <a:lstStyle/>
          <a:p>
            <a:pPr algn="l">
              <a:spcAft>
                <a:spcPts val="600"/>
              </a:spcAft>
              <a:buNone/>
            </a:pPr>
            <a:endParaRPr lang="en-US" sz="1600" b="0" i="0" dirty="0">
              <a:solidFill>
                <a:srgbClr val="000000"/>
              </a:solidFill>
              <a:effectLst/>
              <a:latin typeface="Söhne"/>
            </a:endParaRPr>
          </a:p>
        </p:txBody>
      </p:sp>
      <p:sp>
        <p:nvSpPr>
          <p:cNvPr id="13" name="Rectangle 12">
            <a:extLst>
              <a:ext uri="{FF2B5EF4-FFF2-40B4-BE49-F238E27FC236}">
                <a16:creationId xmlns:a16="http://schemas.microsoft.com/office/drawing/2014/main" id="{13A2C409-CCF1-4BDD-E360-E312404989C7}"/>
              </a:ext>
            </a:extLst>
          </p:cNvPr>
          <p:cNvSpPr/>
          <p:nvPr/>
        </p:nvSpPr>
        <p:spPr>
          <a:xfrm>
            <a:off x="6183220" y="1142032"/>
            <a:ext cx="5561936" cy="13278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600" b="1" dirty="0">
                <a:solidFill>
                  <a:srgbClr val="667EEA"/>
                </a:solidFill>
                <a:latin typeface="Söhne"/>
              </a:rPr>
              <a:t>2. Message Passing Mechanism</a:t>
            </a:r>
          </a:p>
          <a:p>
            <a:r>
              <a:rPr lang="en-US" sz="1600" dirty="0">
                <a:solidFill>
                  <a:srgbClr val="000000"/>
                </a:solidFill>
                <a:latin typeface="Söhne"/>
              </a:rPr>
              <a:t>Information propagates through network topology, mimicking actual signal flow in real networks.</a:t>
            </a:r>
          </a:p>
          <a:p>
            <a:endParaRPr lang="en-US" sz="1600" dirty="0">
              <a:solidFill>
                <a:srgbClr val="000000"/>
              </a:solidFill>
              <a:latin typeface="Söhne"/>
            </a:endParaRPr>
          </a:p>
        </p:txBody>
      </p:sp>
      <p:sp>
        <p:nvSpPr>
          <p:cNvPr id="22" name="Rectangle 21">
            <a:extLst>
              <a:ext uri="{FF2B5EF4-FFF2-40B4-BE49-F238E27FC236}">
                <a16:creationId xmlns:a16="http://schemas.microsoft.com/office/drawing/2014/main" id="{BEA2E871-D755-EA6B-68D7-CD255831E05C}"/>
              </a:ext>
            </a:extLst>
          </p:cNvPr>
          <p:cNvSpPr/>
          <p:nvPr/>
        </p:nvSpPr>
        <p:spPr>
          <a:xfrm>
            <a:off x="435005" y="2620363"/>
            <a:ext cx="5561936" cy="13284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3. Permutation Invariance</a:t>
            </a:r>
          </a:p>
          <a:p>
            <a:pPr algn="l">
              <a:buNone/>
            </a:pPr>
            <a:r>
              <a:rPr lang="en-US" sz="1600" b="0" i="0" dirty="0">
                <a:solidFill>
                  <a:srgbClr val="000000"/>
                </a:solidFill>
                <a:effectLst/>
                <a:latin typeface="Söhne"/>
              </a:rPr>
              <a:t>GNN output is independent of node ordering, making it robust to different network configurations.</a:t>
            </a:r>
          </a:p>
          <a:p>
            <a:pPr algn="l">
              <a:buNone/>
            </a:pPr>
            <a:endParaRPr lang="en-US" sz="1600" b="0" i="0" dirty="0">
              <a:solidFill>
                <a:srgbClr val="000000"/>
              </a:solidFill>
              <a:effectLst/>
              <a:latin typeface="Söhne"/>
            </a:endParaRPr>
          </a:p>
        </p:txBody>
      </p:sp>
      <p:sp>
        <p:nvSpPr>
          <p:cNvPr id="25" name="Rectangle 24">
            <a:extLst>
              <a:ext uri="{FF2B5EF4-FFF2-40B4-BE49-F238E27FC236}">
                <a16:creationId xmlns:a16="http://schemas.microsoft.com/office/drawing/2014/main" id="{5C544257-F7AB-5757-B18C-14E81804245E}"/>
              </a:ext>
            </a:extLst>
          </p:cNvPr>
          <p:cNvSpPr/>
          <p:nvPr/>
        </p:nvSpPr>
        <p:spPr>
          <a:xfrm>
            <a:off x="6183220" y="2620363"/>
            <a:ext cx="5561936" cy="13284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4. Shared Parameters</a:t>
            </a:r>
          </a:p>
          <a:p>
            <a:pPr algn="l">
              <a:buNone/>
            </a:pPr>
            <a:r>
              <a:rPr lang="en-US" sz="1600" b="0" i="0" dirty="0">
                <a:solidFill>
                  <a:srgbClr val="000000"/>
                </a:solidFill>
                <a:effectLst/>
                <a:latin typeface="Söhne"/>
              </a:rPr>
              <a:t>Same update functions applied across all nodes of same type, enabling transfer to different scales.</a:t>
            </a:r>
          </a:p>
          <a:p>
            <a:pPr algn="l">
              <a:buNone/>
            </a:pPr>
            <a:endParaRPr lang="en-US" sz="1600" b="0" i="0" dirty="0">
              <a:solidFill>
                <a:srgbClr val="000000"/>
              </a:solidFill>
              <a:effectLst/>
              <a:latin typeface="Söhne"/>
            </a:endParaRPr>
          </a:p>
        </p:txBody>
      </p:sp>
      <p:sp>
        <p:nvSpPr>
          <p:cNvPr id="26" name="Rectangle 25">
            <a:extLst>
              <a:ext uri="{FF2B5EF4-FFF2-40B4-BE49-F238E27FC236}">
                <a16:creationId xmlns:a16="http://schemas.microsoft.com/office/drawing/2014/main" id="{34D1339A-6A76-ACDC-6734-8758B0899717}"/>
              </a:ext>
            </a:extLst>
          </p:cNvPr>
          <p:cNvSpPr/>
          <p:nvPr/>
        </p:nvSpPr>
        <p:spPr>
          <a:xfrm>
            <a:off x="435005" y="4068792"/>
            <a:ext cx="11310151" cy="125701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600" b="1" i="0" dirty="0">
                <a:solidFill>
                  <a:srgbClr val="667EEA"/>
                </a:solidFill>
                <a:effectLst/>
                <a:latin typeface="Söhne"/>
              </a:rPr>
              <a:t>Baseline NN Limitation</a:t>
            </a:r>
          </a:p>
          <a:p>
            <a:pPr algn="l">
              <a:buNone/>
            </a:pPr>
            <a:r>
              <a:rPr lang="en-US" sz="1600" b="0" i="0" dirty="0">
                <a:solidFill>
                  <a:srgbClr val="000000"/>
                </a:solidFill>
                <a:effectLst/>
                <a:latin typeface="Söhne"/>
              </a:rPr>
              <a:t>Traditional NNs treat each UE's features independently without considering network topology. They cannot capture how a UE's latency is affected by other UEs competing for bandwidth or by cluster proximity.</a:t>
            </a:r>
          </a:p>
        </p:txBody>
      </p:sp>
      <p:sp>
        <p:nvSpPr>
          <p:cNvPr id="27" name="Rectangle: Rounded Corners 26">
            <a:extLst>
              <a:ext uri="{FF2B5EF4-FFF2-40B4-BE49-F238E27FC236}">
                <a16:creationId xmlns:a16="http://schemas.microsoft.com/office/drawing/2014/main" id="{E9806840-5FD6-7D74-3E73-BA52425F0F87}"/>
              </a:ext>
            </a:extLst>
          </p:cNvPr>
          <p:cNvSpPr/>
          <p:nvPr/>
        </p:nvSpPr>
        <p:spPr>
          <a:xfrm>
            <a:off x="435004" y="5441220"/>
            <a:ext cx="11310151" cy="780730"/>
          </a:xfrm>
          <a:prstGeom prst="roundRect">
            <a:avLst>
              <a:gd name="adj" fmla="val 7285"/>
            </a:avLst>
          </a:prstGeom>
          <a:solidFill>
            <a:srgbClr val="2CC36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600" b="1" i="0" dirty="0">
                <a:solidFill>
                  <a:srgbClr val="FFFFFF"/>
                </a:solidFill>
                <a:effectLst/>
                <a:latin typeface="Söhne"/>
              </a:rPr>
              <a:t>Key Insight:</a:t>
            </a:r>
            <a:r>
              <a:rPr lang="en-US" sz="1600" b="0" i="0" dirty="0">
                <a:solidFill>
                  <a:srgbClr val="FFFFFF"/>
                </a:solidFill>
                <a:effectLst/>
                <a:latin typeface="Söhne"/>
              </a:rPr>
              <a:t> GNN's ability to model network topology as a graph enables learning transferable patterns that generalize to new configurations.</a:t>
            </a:r>
            <a:endParaRPr lang="en-US" sz="1600" b="0" i="0" dirty="0">
              <a:solidFill>
                <a:srgbClr val="000000"/>
              </a:solidFill>
              <a:effectLst/>
              <a:latin typeface="Söhne"/>
            </a:endParaRPr>
          </a:p>
        </p:txBody>
      </p:sp>
    </p:spTree>
    <p:extLst>
      <p:ext uri="{BB962C8B-B14F-4D97-AF65-F5344CB8AC3E}">
        <p14:creationId xmlns:p14="http://schemas.microsoft.com/office/powerpoint/2010/main" val="315705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7DC96-B550-B19B-D2AB-20094F6BC0D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344501C-74B0-12D6-04B0-E41193F07E4F}"/>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233B9BBD-79AC-893A-1133-7016CC11A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C575E97-A38A-CC03-0AFE-4B1BF6B6D59E}"/>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896C64-17F9-1CCF-6338-46249872B4C5}"/>
              </a:ext>
            </a:extLst>
          </p:cNvPr>
          <p:cNvSpPr txBox="1"/>
          <p:nvPr/>
        </p:nvSpPr>
        <p:spPr>
          <a:xfrm>
            <a:off x="435004" y="325219"/>
            <a:ext cx="6024791" cy="584775"/>
          </a:xfrm>
          <a:prstGeom prst="rect">
            <a:avLst/>
          </a:prstGeom>
          <a:noFill/>
        </p:spPr>
        <p:txBody>
          <a:bodyPr wrap="none" rtlCol="0">
            <a:spAutoFit/>
          </a:bodyPr>
          <a:lstStyle/>
          <a:p>
            <a:pPr algn="just"/>
            <a:r>
              <a:rPr lang="en-US" sz="3200" b="1" dirty="0">
                <a:solidFill>
                  <a:srgbClr val="0070C0"/>
                </a:solidFill>
                <a:latin typeface="Söhne"/>
              </a:rPr>
              <a:t>Key Contributions and Advantages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044A037A-52DB-C4AA-CB62-AB199D0D394C}"/>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 name="Decagon 4">
            <a:extLst>
              <a:ext uri="{FF2B5EF4-FFF2-40B4-BE49-F238E27FC236}">
                <a16:creationId xmlns:a16="http://schemas.microsoft.com/office/drawing/2014/main" id="{D2CAB057-C1DE-B9E9-07F7-43B5D46B9977}"/>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16</a:t>
            </a:r>
            <a:endParaRPr lang="en-US" b="1" dirty="0">
              <a:latin typeface="Söhne"/>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B7D4D2F-DA00-99E1-9AFD-8711B6684394}"/>
              </a:ext>
            </a:extLst>
          </p:cNvPr>
          <p:cNvSpPr/>
          <p:nvPr/>
        </p:nvSpPr>
        <p:spPr>
          <a:xfrm>
            <a:off x="435005" y="1104200"/>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1. Novel Application of GNN in Intent-Based Networks</a:t>
            </a:r>
          </a:p>
          <a:p>
            <a:pPr algn="l">
              <a:buNone/>
            </a:pPr>
            <a:r>
              <a:rPr lang="en-US" sz="1400" b="0" i="0" dirty="0">
                <a:solidFill>
                  <a:srgbClr val="000000"/>
                </a:solidFill>
                <a:effectLst/>
                <a:latin typeface="Söhne"/>
              </a:rPr>
              <a:t>First work to use GNN as prediction agents within Intent Management Functions for autonomous conflict detection</a:t>
            </a:r>
          </a:p>
        </p:txBody>
      </p:sp>
      <p:sp>
        <p:nvSpPr>
          <p:cNvPr id="3" name="Rectangle: Rounded Corners 2">
            <a:extLst>
              <a:ext uri="{FF2B5EF4-FFF2-40B4-BE49-F238E27FC236}">
                <a16:creationId xmlns:a16="http://schemas.microsoft.com/office/drawing/2014/main" id="{170E02CC-22D7-C2C4-6129-D388D3DD88BB}"/>
              </a:ext>
            </a:extLst>
          </p:cNvPr>
          <p:cNvSpPr/>
          <p:nvPr/>
        </p:nvSpPr>
        <p:spPr>
          <a:xfrm>
            <a:off x="435005" y="2131478"/>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2. Heterogeneous Graph Modeling Methodology</a:t>
            </a:r>
          </a:p>
          <a:p>
            <a:pPr algn="l">
              <a:buNone/>
            </a:pPr>
            <a:r>
              <a:rPr lang="en-US" sz="1400" b="0" i="0" dirty="0">
                <a:solidFill>
                  <a:srgbClr val="000000"/>
                </a:solidFill>
                <a:effectLst/>
                <a:latin typeface="Söhne"/>
              </a:rPr>
              <a:t>Detailed framework for modeling latency prediction as node-level regression on heterogeneous graphs (multiple node types)</a:t>
            </a:r>
          </a:p>
        </p:txBody>
      </p:sp>
      <p:sp>
        <p:nvSpPr>
          <p:cNvPr id="4" name="Rectangle: Rounded Corners 3">
            <a:extLst>
              <a:ext uri="{FF2B5EF4-FFF2-40B4-BE49-F238E27FC236}">
                <a16:creationId xmlns:a16="http://schemas.microsoft.com/office/drawing/2014/main" id="{1F82C133-6D1F-1404-F47B-785BC7A62B93}"/>
              </a:ext>
            </a:extLst>
          </p:cNvPr>
          <p:cNvSpPr/>
          <p:nvPr/>
        </p:nvSpPr>
        <p:spPr>
          <a:xfrm>
            <a:off x="435005" y="3226909"/>
            <a:ext cx="11310152" cy="1082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3. Comprehensive Evaluation</a:t>
            </a:r>
          </a:p>
          <a:p>
            <a:pPr algn="l">
              <a:buNone/>
            </a:pPr>
            <a:r>
              <a:rPr lang="en-US" sz="1400" b="0" i="0" dirty="0">
                <a:solidFill>
                  <a:srgbClr val="000000"/>
                </a:solidFill>
                <a:effectLst/>
                <a:latin typeface="Söhne"/>
              </a:rPr>
              <a:t>• 55% better accuracy than baseline NN</a:t>
            </a:r>
            <a:br>
              <a:rPr lang="en-US" sz="1400" b="0" i="0" dirty="0">
                <a:solidFill>
                  <a:srgbClr val="000000"/>
                </a:solidFill>
                <a:effectLst/>
                <a:latin typeface="Söhne"/>
              </a:rPr>
            </a:br>
            <a:r>
              <a:rPr lang="en-US" sz="1400" b="0" i="0" dirty="0">
                <a:solidFill>
                  <a:srgbClr val="000000"/>
                </a:solidFill>
                <a:effectLst/>
                <a:latin typeface="Söhne"/>
              </a:rPr>
              <a:t>• Up to 60% better generalization to unseen configurations</a:t>
            </a:r>
            <a:br>
              <a:rPr lang="en-US" sz="1400" b="0" i="0" dirty="0">
                <a:solidFill>
                  <a:srgbClr val="000000"/>
                </a:solidFill>
                <a:effectLst/>
                <a:latin typeface="Söhne"/>
              </a:rPr>
            </a:br>
            <a:r>
              <a:rPr lang="en-US" sz="1400" b="0" i="0" dirty="0">
                <a:solidFill>
                  <a:srgbClr val="000000"/>
                </a:solidFill>
                <a:effectLst/>
                <a:latin typeface="Söhne"/>
              </a:rPr>
              <a:t>• Real-world validation on production-grade emulator</a:t>
            </a:r>
          </a:p>
        </p:txBody>
      </p:sp>
      <p:sp>
        <p:nvSpPr>
          <p:cNvPr id="11" name="Rectangle: Rounded Corners 10">
            <a:extLst>
              <a:ext uri="{FF2B5EF4-FFF2-40B4-BE49-F238E27FC236}">
                <a16:creationId xmlns:a16="http://schemas.microsoft.com/office/drawing/2014/main" id="{8D107D7E-12A7-9AD6-B6B2-9C7A9588D62B}"/>
              </a:ext>
            </a:extLst>
          </p:cNvPr>
          <p:cNvSpPr/>
          <p:nvPr/>
        </p:nvSpPr>
        <p:spPr>
          <a:xfrm>
            <a:off x="435005" y="4421506"/>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4. Practical Deployment Path</a:t>
            </a:r>
          </a:p>
          <a:p>
            <a:pPr algn="l">
              <a:buNone/>
            </a:pPr>
            <a:r>
              <a:rPr lang="en-US" sz="1400" b="0" i="0" dirty="0">
                <a:solidFill>
                  <a:srgbClr val="000000"/>
                </a:solidFill>
                <a:effectLst/>
                <a:latin typeface="Söhne"/>
              </a:rPr>
              <a:t>Demonstrates that GNN-based prediction agents are accurate (6-9% MAPE) and fast enough for real-time conflict detection</a:t>
            </a:r>
          </a:p>
        </p:txBody>
      </p:sp>
      <p:sp>
        <p:nvSpPr>
          <p:cNvPr id="17" name="Rectangle: Rounded Corners 16">
            <a:extLst>
              <a:ext uri="{FF2B5EF4-FFF2-40B4-BE49-F238E27FC236}">
                <a16:creationId xmlns:a16="http://schemas.microsoft.com/office/drawing/2014/main" id="{9F2F21B1-BF0B-0CF3-4875-2311B2ED8B4F}"/>
              </a:ext>
            </a:extLst>
          </p:cNvPr>
          <p:cNvSpPr/>
          <p:nvPr/>
        </p:nvSpPr>
        <p:spPr>
          <a:xfrm>
            <a:off x="435003" y="5509882"/>
            <a:ext cx="11310151" cy="647160"/>
          </a:xfrm>
          <a:prstGeom prst="roundRect">
            <a:avLst>
              <a:gd name="adj" fmla="val 7285"/>
            </a:avLst>
          </a:prstGeom>
          <a:solidFill>
            <a:srgbClr val="2CC36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900"/>
              </a:spcAft>
              <a:buNone/>
            </a:pPr>
            <a:r>
              <a:rPr lang="en-US" sz="1600" b="0" i="0" dirty="0">
                <a:solidFill>
                  <a:srgbClr val="FFFFFF"/>
                </a:solidFill>
                <a:effectLst/>
                <a:latin typeface="Söhne"/>
              </a:rPr>
              <a:t>This work enables fully autonomous, zero-touch network management essential for 6G networks</a:t>
            </a:r>
            <a:endParaRPr lang="en-US" sz="1600" b="0" i="0" dirty="0">
              <a:solidFill>
                <a:srgbClr val="000000"/>
              </a:solidFill>
              <a:effectLst/>
              <a:latin typeface="Söhne"/>
            </a:endParaRPr>
          </a:p>
        </p:txBody>
      </p:sp>
    </p:spTree>
    <p:extLst>
      <p:ext uri="{BB962C8B-B14F-4D97-AF65-F5344CB8AC3E}">
        <p14:creationId xmlns:p14="http://schemas.microsoft.com/office/powerpoint/2010/main" val="360627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435005" y="347067"/>
            <a:ext cx="4420076" cy="584775"/>
          </a:xfrm>
          <a:prstGeom prst="rect">
            <a:avLst/>
          </a:prstGeom>
          <a:noFill/>
        </p:spPr>
        <p:txBody>
          <a:bodyPr wrap="square" rtlCol="0">
            <a:spAutoFit/>
          </a:bodyPr>
          <a:lstStyle/>
          <a:p>
            <a:r>
              <a:rPr lang="en-US" sz="3200" b="1" dirty="0">
                <a:solidFill>
                  <a:srgbClr val="0070C0"/>
                </a:solidFill>
                <a:cs typeface="Times New Roman" panose="02020603050405020304" pitchFamily="18" charset="0"/>
              </a:rPr>
              <a:t>Presentation Outline</a:t>
            </a:r>
            <a:endParaRPr lang="en-GB" sz="3200" b="1" dirty="0">
              <a:solidFill>
                <a:srgbClr val="0070C0"/>
              </a:solidFill>
              <a:cs typeface="Times New Roman" panose="02020603050405020304" pitchFamily="18" charset="0"/>
            </a:endParaRPr>
          </a:p>
        </p:txBody>
      </p:sp>
      <p:sp>
        <p:nvSpPr>
          <p:cNvPr id="13" name="TextBox 12">
            <a:extLst>
              <a:ext uri="{FF2B5EF4-FFF2-40B4-BE49-F238E27FC236}">
                <a16:creationId xmlns:a16="http://schemas.microsoft.com/office/drawing/2014/main" id="{704EE408-A161-41F3-A881-FE62B6D4A380}"/>
              </a:ext>
            </a:extLst>
          </p:cNvPr>
          <p:cNvSpPr txBox="1"/>
          <p:nvPr/>
        </p:nvSpPr>
        <p:spPr>
          <a:xfrm>
            <a:off x="286898" y="1074691"/>
            <a:ext cx="11206719" cy="4093428"/>
          </a:xfrm>
          <a:prstGeom prst="rect">
            <a:avLst/>
          </a:prstGeom>
          <a:noFill/>
          <a:ln w="19050">
            <a:noFill/>
            <a:prstDash val="dash"/>
          </a:ln>
        </p:spPr>
        <p:txBody>
          <a:bodyPr wrap="square" rtlCol="0">
            <a:spAutoFit/>
          </a:bodyPr>
          <a:lstStyle>
            <a:defPPr>
              <a:defRPr lang="en-US"/>
            </a:defPPr>
            <a:lvl1pPr>
              <a:defRPr b="1">
                <a:solidFill>
                  <a:schemeClr val="accent6">
                    <a:lumMod val="75000"/>
                  </a:schemeClr>
                </a:solidFill>
              </a:defRPr>
            </a:lvl1pPr>
          </a:lstStyle>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1: </a:t>
            </a:r>
            <a:r>
              <a:rPr lang="en-GB" sz="2000" dirty="0">
                <a:solidFill>
                  <a:srgbClr val="374151"/>
                </a:solidFill>
                <a:latin typeface="Söhne"/>
              </a:rPr>
              <a:t>Background and Motivation</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The Evolution: 5G → 6G Networks</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What are Intent-Based Networks?</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The Critical Problem: Conflict Detection</a:t>
            </a:r>
            <a:endParaRPr lang="en-GB" sz="2000" dirty="0">
              <a:solidFill>
                <a:srgbClr val="374151"/>
              </a:solidFill>
              <a:latin typeface="Söhne"/>
            </a:endParaRP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2: </a:t>
            </a:r>
            <a:r>
              <a:rPr lang="en-GB" sz="2000" dirty="0">
                <a:solidFill>
                  <a:srgbClr val="374151"/>
                </a:solidFill>
                <a:latin typeface="Söhne"/>
              </a:rPr>
              <a:t>Related Work and Problem Context</a:t>
            </a: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3: </a:t>
            </a:r>
            <a:r>
              <a:rPr lang="en-GB" sz="2000" dirty="0">
                <a:solidFill>
                  <a:srgbClr val="374151"/>
                </a:solidFill>
                <a:latin typeface="Söhne"/>
              </a:rPr>
              <a:t>Proposed GNN Framework</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Why Traditional Methods Fail</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Why Graph Neural Networks?</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GNN Architecture &amp; Training</a:t>
            </a:r>
            <a:endParaRPr lang="en-GB" sz="2000" dirty="0">
              <a:solidFill>
                <a:srgbClr val="374151"/>
              </a:solidFill>
              <a:latin typeface="Söhne"/>
            </a:endParaRP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4: </a:t>
            </a:r>
            <a:r>
              <a:rPr lang="en-GB" sz="2000" dirty="0">
                <a:solidFill>
                  <a:srgbClr val="374151"/>
                </a:solidFill>
                <a:latin typeface="Söhne"/>
              </a:rPr>
              <a:t>Experimental Setup and Results</a:t>
            </a:r>
          </a:p>
          <a:p>
            <a:pPr lvl="1" indent="-457200" algn="just">
              <a:buClr>
                <a:schemeClr val="tx1"/>
              </a:buClr>
              <a:buSzPct val="80000"/>
              <a:buFont typeface="Wingdings" panose="05000000000000000000" pitchFamily="2" charset="2"/>
              <a:buChar char="§"/>
            </a:pPr>
            <a:r>
              <a:rPr lang="en-US" sz="2000" b="1" dirty="0">
                <a:solidFill>
                  <a:srgbClr val="374151"/>
                </a:solidFill>
                <a:latin typeface="Söhne"/>
              </a:rPr>
              <a:t>Part 5: </a:t>
            </a:r>
            <a:r>
              <a:rPr lang="en-US" sz="2000" dirty="0">
                <a:solidFill>
                  <a:srgbClr val="374151"/>
                </a:solidFill>
                <a:latin typeface="Söhne"/>
              </a:rPr>
              <a:t>Key Takeaways and Discussion</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Main Contributions</a:t>
            </a:r>
          </a:p>
          <a:p>
            <a:pPr lvl="2" indent="-457200" algn="just">
              <a:buClr>
                <a:schemeClr val="tx1"/>
              </a:buClr>
              <a:buSzPct val="80000"/>
              <a:buFont typeface="Wingdings" panose="05000000000000000000" pitchFamily="2" charset="2"/>
              <a:buChar char="§"/>
            </a:pPr>
            <a:r>
              <a:rPr lang="en-US" sz="2000" dirty="0">
                <a:solidFill>
                  <a:srgbClr val="374151"/>
                </a:solidFill>
                <a:latin typeface="Söhne"/>
              </a:rPr>
              <a:t>Limitations and Future Work</a:t>
            </a:r>
          </a:p>
        </p:txBody>
      </p:sp>
      <p:pic>
        <p:nvPicPr>
          <p:cNvPr id="9" name="Picture 8" descr="Logo&#10;&#10;Description automatically generated">
            <a:extLst>
              <a:ext uri="{FF2B5EF4-FFF2-40B4-BE49-F238E27FC236}">
                <a16:creationId xmlns:a16="http://schemas.microsoft.com/office/drawing/2014/main" id="{874DD5B3-C0B8-4797-8786-A3F8F23BD7D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70972"/>
          </a:xfrm>
          <a:prstGeom prst="rect">
            <a:avLst/>
          </a:prstGeom>
        </p:spPr>
      </p:pic>
      <p:sp>
        <p:nvSpPr>
          <p:cNvPr id="5" name="Decagon 4">
            <a:extLst>
              <a:ext uri="{FF2B5EF4-FFF2-40B4-BE49-F238E27FC236}">
                <a16:creationId xmlns:a16="http://schemas.microsoft.com/office/drawing/2014/main" id="{34C5A677-8CB1-3778-6EFB-4DC041040C5E}"/>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69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2040943" cy="584775"/>
          </a:xfrm>
          <a:prstGeom prst="rect">
            <a:avLst/>
          </a:prstGeom>
          <a:noFill/>
        </p:spPr>
        <p:txBody>
          <a:bodyPr wrap="none" rtlCol="0">
            <a:spAutoFit/>
          </a:bodyPr>
          <a:lstStyle/>
          <a:p>
            <a:pPr algn="just"/>
            <a:r>
              <a:rPr lang="en-US" sz="3200" b="1" dirty="0">
                <a:solidFill>
                  <a:srgbClr val="0070C0"/>
                </a:solidFill>
                <a:latin typeface="Söhne"/>
              </a:rPr>
              <a:t>Conclusion</a:t>
            </a:r>
            <a:endParaRPr lang="en-GB" sz="3200" b="1" dirty="0">
              <a:solidFill>
                <a:srgbClr val="0070C0"/>
              </a:solidFill>
              <a:latin typeface="Söhne"/>
            </a:endParaRPr>
          </a:p>
        </p:txBody>
      </p:sp>
      <p:sp>
        <p:nvSpPr>
          <p:cNvPr id="44" name="TextBox 43">
            <a:extLst>
              <a:ext uri="{FF2B5EF4-FFF2-40B4-BE49-F238E27FC236}">
                <a16:creationId xmlns:a16="http://schemas.microsoft.com/office/drawing/2014/main" id="{70B1970D-D893-47A1-8437-FC8C4EF3A9B4}"/>
              </a:ext>
            </a:extLst>
          </p:cNvPr>
          <p:cNvSpPr txBox="1"/>
          <p:nvPr/>
        </p:nvSpPr>
        <p:spPr>
          <a:xfrm>
            <a:off x="596925" y="1220834"/>
            <a:ext cx="11077549"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i="0" dirty="0">
                <a:solidFill>
                  <a:schemeClr val="tx1"/>
                </a:solidFill>
                <a:effectLst/>
                <a:latin typeface="Söhne"/>
              </a:rPr>
              <a:t>1. Problem:</a:t>
            </a:r>
            <a:r>
              <a:rPr lang="en-US" b="0" i="0" dirty="0">
                <a:solidFill>
                  <a:schemeClr val="tx1"/>
                </a:solidFill>
                <a:effectLst/>
                <a:latin typeface="Söhne"/>
              </a:rPr>
              <a:t> Intent-based networks need accurate prediction agents for conflict detection, but traditional ML approaches show poor generalization.</a:t>
            </a:r>
            <a:endParaRPr lang="en-GB" b="0" dirty="0">
              <a:solidFill>
                <a:schemeClr val="tx1"/>
              </a:solidFill>
              <a:latin typeface="Söhne"/>
            </a:endParaRPr>
          </a:p>
        </p:txBody>
      </p:sp>
      <p:sp>
        <p:nvSpPr>
          <p:cNvPr id="46" name="TextBox 45">
            <a:extLst>
              <a:ext uri="{FF2B5EF4-FFF2-40B4-BE49-F238E27FC236}">
                <a16:creationId xmlns:a16="http://schemas.microsoft.com/office/drawing/2014/main" id="{E6D19242-4824-4B95-B9C9-2C463CE3C233}"/>
              </a:ext>
            </a:extLst>
          </p:cNvPr>
          <p:cNvSpPr txBox="1"/>
          <p:nvPr/>
        </p:nvSpPr>
        <p:spPr>
          <a:xfrm>
            <a:off x="596921" y="2120236"/>
            <a:ext cx="11077549" cy="36933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2. Solution:</a:t>
            </a:r>
            <a:r>
              <a:rPr lang="en-US" b="0" i="0" dirty="0">
                <a:solidFill>
                  <a:schemeClr val="tx1"/>
                </a:solidFill>
                <a:effectLst/>
                <a:latin typeface="Söhne"/>
              </a:rPr>
              <a:t> Graph Neural Networks naturally model network topology and enable accurate, scalable predictions.</a:t>
            </a:r>
            <a:endParaRPr lang="en-GB" b="0" dirty="0">
              <a:solidFill>
                <a:schemeClr val="tx1"/>
              </a:solidFill>
              <a:latin typeface="Söhne"/>
            </a:endParaRPr>
          </a:p>
        </p:txBody>
      </p:sp>
      <p:sp>
        <p:nvSpPr>
          <p:cNvPr id="11" name="TextBox 10">
            <a:extLst>
              <a:ext uri="{FF2B5EF4-FFF2-40B4-BE49-F238E27FC236}">
                <a16:creationId xmlns:a16="http://schemas.microsoft.com/office/drawing/2014/main" id="{ABC56EE3-1685-4ED0-9339-7AC836E90484}"/>
              </a:ext>
            </a:extLst>
          </p:cNvPr>
          <p:cNvSpPr txBox="1"/>
          <p:nvPr/>
        </p:nvSpPr>
        <p:spPr>
          <a:xfrm>
            <a:off x="596920" y="2772522"/>
            <a:ext cx="11077545"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3. Results:</a:t>
            </a:r>
            <a:r>
              <a:rPr lang="en-US" b="0" i="0" dirty="0">
                <a:solidFill>
                  <a:schemeClr val="tx1"/>
                </a:solidFill>
                <a:effectLst/>
                <a:latin typeface="Söhne"/>
              </a:rPr>
              <a:t> GNN achieves 6-9% MAPE (55% better than baseline) with superior generalization (up to 60% improvement).</a:t>
            </a:r>
            <a:endParaRPr lang="en-GB" dirty="0">
              <a:solidFill>
                <a:schemeClr val="tx1"/>
              </a:solidFill>
              <a:latin typeface="Söhne"/>
            </a:endParaRPr>
          </a:p>
        </p:txBody>
      </p:sp>
      <p:pic>
        <p:nvPicPr>
          <p:cNvPr id="13" name="Picture 12" descr="Logo&#10;&#10;Description automatically generated">
            <a:extLst>
              <a:ext uri="{FF2B5EF4-FFF2-40B4-BE49-F238E27FC236}">
                <a16:creationId xmlns:a16="http://schemas.microsoft.com/office/drawing/2014/main" id="{A52E95CA-66FF-4531-A3A5-F544B3144C0C}"/>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TextBox 2">
            <a:extLst>
              <a:ext uri="{FF2B5EF4-FFF2-40B4-BE49-F238E27FC236}">
                <a16:creationId xmlns:a16="http://schemas.microsoft.com/office/drawing/2014/main" id="{0AE7C804-C7EA-0B9B-6C46-D1F7FBE8F41E}"/>
              </a:ext>
            </a:extLst>
          </p:cNvPr>
          <p:cNvSpPr txBox="1"/>
          <p:nvPr/>
        </p:nvSpPr>
        <p:spPr>
          <a:xfrm>
            <a:off x="596920" y="3661364"/>
            <a:ext cx="11077545" cy="36933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4. Impact:</a:t>
            </a:r>
            <a:r>
              <a:rPr lang="en-US" b="0" i="0" dirty="0">
                <a:solidFill>
                  <a:schemeClr val="tx1"/>
                </a:solidFill>
                <a:effectLst/>
                <a:latin typeface="Söhne"/>
              </a:rPr>
              <a:t> Enables autonomous network management essential for 6G with zero-touch operation.</a:t>
            </a:r>
            <a:endParaRPr lang="en-GB" dirty="0">
              <a:solidFill>
                <a:schemeClr val="tx1"/>
              </a:solidFill>
              <a:latin typeface="Söhne"/>
            </a:endParaRPr>
          </a:p>
        </p:txBody>
      </p:sp>
      <p:sp>
        <p:nvSpPr>
          <p:cNvPr id="4" name="TextBox 3">
            <a:extLst>
              <a:ext uri="{FF2B5EF4-FFF2-40B4-BE49-F238E27FC236}">
                <a16:creationId xmlns:a16="http://schemas.microsoft.com/office/drawing/2014/main" id="{D0B0472E-2BC0-637A-DF84-BD68ED1B1BAC}"/>
              </a:ext>
            </a:extLst>
          </p:cNvPr>
          <p:cNvSpPr txBox="1"/>
          <p:nvPr/>
        </p:nvSpPr>
        <p:spPr>
          <a:xfrm>
            <a:off x="596919" y="4266220"/>
            <a:ext cx="11077545"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5. Significance:</a:t>
            </a:r>
            <a:r>
              <a:rPr lang="en-US" b="0" i="0" dirty="0">
                <a:solidFill>
                  <a:schemeClr val="tx1"/>
                </a:solidFill>
                <a:effectLst/>
                <a:latin typeface="Söhne"/>
              </a:rPr>
              <a:t> First application of GNN for prediction agents in Intent Management Functions, paving the way for fully autonomous networks.</a:t>
            </a:r>
            <a:endParaRPr lang="en-GB" dirty="0">
              <a:solidFill>
                <a:schemeClr val="tx1"/>
              </a:solidFill>
              <a:latin typeface="Söhne"/>
            </a:endParaRPr>
          </a:p>
        </p:txBody>
      </p:sp>
      <p:sp>
        <p:nvSpPr>
          <p:cNvPr id="5" name="Decagon 4">
            <a:extLst>
              <a:ext uri="{FF2B5EF4-FFF2-40B4-BE49-F238E27FC236}">
                <a16:creationId xmlns:a16="http://schemas.microsoft.com/office/drawing/2014/main" id="{14C18FEC-9E77-B255-E37F-C314022D22AE}"/>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16</a:t>
            </a:r>
            <a:endParaRPr lang="en-US" b="1" dirty="0">
              <a:latin typeface="Söhne"/>
              <a:cs typeface="Times New Roman" panose="02020603050405020304" pitchFamily="18" charset="0"/>
            </a:endParaRPr>
          </a:p>
        </p:txBody>
      </p:sp>
      <p:sp>
        <p:nvSpPr>
          <p:cNvPr id="2" name="Rectangle 1">
            <a:extLst>
              <a:ext uri="{FF2B5EF4-FFF2-40B4-BE49-F238E27FC236}">
                <a16:creationId xmlns:a16="http://schemas.microsoft.com/office/drawing/2014/main" id="{46EB3B29-4F92-8917-F584-E63AFA89EA81}"/>
              </a:ext>
            </a:extLst>
          </p:cNvPr>
          <p:cNvSpPr/>
          <p:nvPr/>
        </p:nvSpPr>
        <p:spPr>
          <a:xfrm>
            <a:off x="596919" y="5169193"/>
            <a:ext cx="11077545" cy="835294"/>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i="0" dirty="0">
                <a:solidFill>
                  <a:schemeClr val="tx1"/>
                </a:solidFill>
                <a:effectLst/>
                <a:latin typeface="Söhne"/>
              </a:rPr>
              <a:t>GNNs are a promising modeling approach for network environments that enable predictions in a scalable and generalizable manner.</a:t>
            </a:r>
          </a:p>
        </p:txBody>
      </p:sp>
    </p:spTree>
    <p:extLst>
      <p:ext uri="{BB962C8B-B14F-4D97-AF65-F5344CB8AC3E}">
        <p14:creationId xmlns:p14="http://schemas.microsoft.com/office/powerpoint/2010/main" val="3958582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2B6-9551-0D24-83BB-EBAAB08B4CE6}"/>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F06BA6-E94F-97D5-4943-BE8A597F626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246E6A44-9B69-BE29-0299-852C2D017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72E41CD-9513-DE39-2FA5-05C5A4B217F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A1EE463-0A29-E895-532F-B77AF174CB9A}"/>
              </a:ext>
            </a:extLst>
          </p:cNvPr>
          <p:cNvSpPr txBox="1"/>
          <p:nvPr/>
        </p:nvSpPr>
        <p:spPr>
          <a:xfrm>
            <a:off x="550276" y="328294"/>
            <a:ext cx="4732962" cy="584775"/>
          </a:xfrm>
          <a:prstGeom prst="rect">
            <a:avLst/>
          </a:prstGeom>
          <a:noFill/>
        </p:spPr>
        <p:txBody>
          <a:bodyPr wrap="none" rtlCol="0">
            <a:spAutoFit/>
          </a:bodyPr>
          <a:lstStyle/>
          <a:p>
            <a:pPr algn="just"/>
            <a:r>
              <a:rPr lang="en-US" sz="3200" b="1" dirty="0">
                <a:solidFill>
                  <a:srgbClr val="0070C0"/>
                </a:solidFill>
                <a:latin typeface="Söhne"/>
              </a:rPr>
              <a:t>Limitations and Challenges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A4AC7701-E9D3-C4BD-9478-6A01E57DF84A}"/>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 name="Decagon 4">
            <a:extLst>
              <a:ext uri="{FF2B5EF4-FFF2-40B4-BE49-F238E27FC236}">
                <a16:creationId xmlns:a16="http://schemas.microsoft.com/office/drawing/2014/main" id="{B17ADDD2-C936-C315-FC8F-5616AD8DC331}"/>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16</a:t>
            </a:r>
            <a:endParaRPr lang="en-US" b="1" dirty="0">
              <a:latin typeface="Söhne"/>
              <a:cs typeface="Times New Roman" panose="02020603050405020304" pitchFamily="18" charset="0"/>
            </a:endParaRPr>
          </a:p>
        </p:txBody>
      </p:sp>
      <p:sp>
        <p:nvSpPr>
          <p:cNvPr id="2" name="Rectangle 1">
            <a:extLst>
              <a:ext uri="{FF2B5EF4-FFF2-40B4-BE49-F238E27FC236}">
                <a16:creationId xmlns:a16="http://schemas.microsoft.com/office/drawing/2014/main" id="{67BF6D13-76E4-54F2-BE19-8A7B3465F131}"/>
              </a:ext>
            </a:extLst>
          </p:cNvPr>
          <p:cNvSpPr/>
          <p:nvPr/>
        </p:nvSpPr>
        <p:spPr>
          <a:xfrm>
            <a:off x="435004" y="4683813"/>
            <a:ext cx="11310151" cy="1418261"/>
          </a:xfrm>
          <a:prstGeom prst="rect">
            <a:avLst/>
          </a:prstGeom>
          <a:solidFill>
            <a:srgbClr val="F3F1F9"/>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Practical Challenges</a:t>
            </a:r>
          </a:p>
          <a:p>
            <a:pPr algn="l">
              <a:buNone/>
            </a:pPr>
            <a:r>
              <a:rPr lang="en-US" sz="1400" b="0" i="0" dirty="0">
                <a:solidFill>
                  <a:srgbClr val="000000"/>
                </a:solidFill>
                <a:effectLst/>
                <a:latin typeface="Söhne"/>
              </a:rPr>
              <a:t>• Integration with existing network management systems</a:t>
            </a:r>
            <a:br>
              <a:rPr lang="en-US" sz="1400" b="0" i="0" dirty="0">
                <a:solidFill>
                  <a:srgbClr val="000000"/>
                </a:solidFill>
                <a:effectLst/>
                <a:latin typeface="Söhne"/>
              </a:rPr>
            </a:br>
            <a:r>
              <a:rPr lang="en-US" sz="1400" b="0" i="0" dirty="0">
                <a:solidFill>
                  <a:srgbClr val="000000"/>
                </a:solidFill>
                <a:effectLst/>
                <a:latin typeface="Söhne"/>
              </a:rPr>
              <a:t>• Handling network topology changes</a:t>
            </a:r>
            <a:br>
              <a:rPr lang="en-US" sz="1400" b="0" i="0" dirty="0">
                <a:solidFill>
                  <a:srgbClr val="000000"/>
                </a:solidFill>
                <a:effectLst/>
                <a:latin typeface="Söhne"/>
              </a:rPr>
            </a:br>
            <a:r>
              <a:rPr lang="en-US" sz="1400" b="0" i="0" dirty="0">
                <a:solidFill>
                  <a:srgbClr val="000000"/>
                </a:solidFill>
                <a:effectLst/>
                <a:latin typeface="Söhne"/>
              </a:rPr>
              <a:t>• Model update/retraining strategy</a:t>
            </a:r>
          </a:p>
        </p:txBody>
      </p:sp>
      <p:sp>
        <p:nvSpPr>
          <p:cNvPr id="7" name="Rectangle 6">
            <a:extLst>
              <a:ext uri="{FF2B5EF4-FFF2-40B4-BE49-F238E27FC236}">
                <a16:creationId xmlns:a16="http://schemas.microsoft.com/office/drawing/2014/main" id="{580D1DA3-CBF5-92A6-E2FA-BEA11C1A30B5}"/>
              </a:ext>
            </a:extLst>
          </p:cNvPr>
          <p:cNvSpPr/>
          <p:nvPr/>
        </p:nvSpPr>
        <p:spPr>
          <a:xfrm>
            <a:off x="435005" y="1087810"/>
            <a:ext cx="11310152" cy="3406141"/>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9" name="TextBox 8">
            <a:extLst>
              <a:ext uri="{FF2B5EF4-FFF2-40B4-BE49-F238E27FC236}">
                <a16:creationId xmlns:a16="http://schemas.microsoft.com/office/drawing/2014/main" id="{556D46C2-5CA8-8088-0641-CAE675AB43A3}"/>
              </a:ext>
            </a:extLst>
          </p:cNvPr>
          <p:cNvSpPr txBox="1"/>
          <p:nvPr/>
        </p:nvSpPr>
        <p:spPr>
          <a:xfrm>
            <a:off x="596920" y="1237655"/>
            <a:ext cx="2347932" cy="369332"/>
          </a:xfrm>
          <a:prstGeom prst="rect">
            <a:avLst/>
          </a:prstGeom>
          <a:noFill/>
        </p:spPr>
        <p:txBody>
          <a:bodyPr wrap="square">
            <a:spAutoFit/>
          </a:bodyPr>
          <a:lstStyle/>
          <a:p>
            <a:pPr algn="l">
              <a:spcAft>
                <a:spcPts val="1125"/>
              </a:spcAft>
              <a:buNone/>
            </a:pPr>
            <a:r>
              <a:rPr lang="en-US" b="1" i="0" dirty="0">
                <a:solidFill>
                  <a:srgbClr val="E74C3C"/>
                </a:solidFill>
                <a:effectLst/>
                <a:latin typeface="Söhne"/>
              </a:rPr>
              <a:t>Current Limitations</a:t>
            </a:r>
          </a:p>
        </p:txBody>
      </p:sp>
      <p:sp>
        <p:nvSpPr>
          <p:cNvPr id="10" name="Rectangle: Rounded Corners 9">
            <a:extLst>
              <a:ext uri="{FF2B5EF4-FFF2-40B4-BE49-F238E27FC236}">
                <a16:creationId xmlns:a16="http://schemas.microsoft.com/office/drawing/2014/main" id="{B66A2B46-F531-302B-7F80-04D0A0C1219A}"/>
              </a:ext>
            </a:extLst>
          </p:cNvPr>
          <p:cNvSpPr/>
          <p:nvPr/>
        </p:nvSpPr>
        <p:spPr>
          <a:xfrm>
            <a:off x="550276" y="1743131"/>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1. Single KPI Prediction:</a:t>
            </a:r>
            <a:r>
              <a:rPr lang="en-US" sz="1400" b="0" i="0" dirty="0">
                <a:solidFill>
                  <a:srgbClr val="000000"/>
                </a:solidFill>
                <a:effectLst/>
                <a:latin typeface="Söhne"/>
              </a:rPr>
              <a:t> Only predicts latency; real IMF needs multiple KPIs (throughput, packet loss, </a:t>
            </a:r>
            <a:r>
              <a:rPr lang="en-US" sz="1400" b="0" i="0" dirty="0" err="1">
                <a:solidFill>
                  <a:srgbClr val="000000"/>
                </a:solidFill>
                <a:effectLst/>
                <a:latin typeface="Söhne"/>
              </a:rPr>
              <a:t>QoE</a:t>
            </a:r>
            <a:r>
              <a:rPr lang="en-US" sz="1400" b="0" i="0" dirty="0">
                <a:solidFill>
                  <a:srgbClr val="000000"/>
                </a:solidFill>
                <a:effectLst/>
                <a:latin typeface="Söhne"/>
              </a:rPr>
              <a:t>) simultaneously.</a:t>
            </a:r>
            <a:endParaRPr lang="en-US" dirty="0">
              <a:solidFill>
                <a:schemeClr val="tx1"/>
              </a:solidFill>
              <a:latin typeface="Söhne"/>
            </a:endParaRPr>
          </a:p>
        </p:txBody>
      </p:sp>
      <p:sp>
        <p:nvSpPr>
          <p:cNvPr id="12" name="Rectangle: Rounded Corners 11">
            <a:extLst>
              <a:ext uri="{FF2B5EF4-FFF2-40B4-BE49-F238E27FC236}">
                <a16:creationId xmlns:a16="http://schemas.microsoft.com/office/drawing/2014/main" id="{C9D2A751-FA36-C4F6-F8F3-2C55FC19CA9D}"/>
              </a:ext>
            </a:extLst>
          </p:cNvPr>
          <p:cNvSpPr/>
          <p:nvPr/>
        </p:nvSpPr>
        <p:spPr>
          <a:xfrm>
            <a:off x="566334" y="2236929"/>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000000"/>
                </a:solidFill>
                <a:latin typeface="Söhne"/>
              </a:rPr>
              <a:t>2. Limited-Service Scenarios: </a:t>
            </a:r>
            <a:r>
              <a:rPr lang="en-US" sz="1400" dirty="0">
                <a:solidFill>
                  <a:srgbClr val="000000"/>
                </a:solidFill>
                <a:latin typeface="Söhne"/>
              </a:rPr>
              <a:t>Tested only on URLLC + WebRTC; production needs diverse services (</a:t>
            </a:r>
            <a:r>
              <a:rPr lang="en-US" sz="1400" dirty="0" err="1">
                <a:solidFill>
                  <a:srgbClr val="000000"/>
                </a:solidFill>
                <a:latin typeface="Söhne"/>
              </a:rPr>
              <a:t>eMBB</a:t>
            </a:r>
            <a:r>
              <a:rPr lang="en-US" sz="1400" dirty="0">
                <a:solidFill>
                  <a:srgbClr val="000000"/>
                </a:solidFill>
                <a:latin typeface="Söhne"/>
              </a:rPr>
              <a:t>, </a:t>
            </a:r>
            <a:r>
              <a:rPr lang="en-US" sz="1400" dirty="0" err="1">
                <a:solidFill>
                  <a:srgbClr val="000000"/>
                </a:solidFill>
                <a:latin typeface="Söhne"/>
              </a:rPr>
              <a:t>mMTC</a:t>
            </a:r>
            <a:r>
              <a:rPr lang="en-US" sz="1400" dirty="0">
                <a:solidFill>
                  <a:srgbClr val="000000"/>
                </a:solidFill>
                <a:latin typeface="Söhne"/>
              </a:rPr>
              <a:t>, etc.).</a:t>
            </a:r>
          </a:p>
        </p:txBody>
      </p:sp>
      <p:sp>
        <p:nvSpPr>
          <p:cNvPr id="14" name="Rectangle: Rounded Corners 13">
            <a:extLst>
              <a:ext uri="{FF2B5EF4-FFF2-40B4-BE49-F238E27FC236}">
                <a16:creationId xmlns:a16="http://schemas.microsoft.com/office/drawing/2014/main" id="{487D9700-5323-C4C5-3510-2B0AFB19FADB}"/>
              </a:ext>
            </a:extLst>
          </p:cNvPr>
          <p:cNvSpPr/>
          <p:nvPr/>
        </p:nvSpPr>
        <p:spPr>
          <a:xfrm>
            <a:off x="566334" y="2769918"/>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000000"/>
                </a:solidFill>
                <a:latin typeface="Söhne"/>
              </a:rPr>
              <a:t>3. Controlled Environment: </a:t>
            </a:r>
            <a:r>
              <a:rPr lang="en-US" sz="1400" dirty="0">
                <a:solidFill>
                  <a:srgbClr val="000000"/>
                </a:solidFill>
                <a:latin typeface="Söhne"/>
              </a:rPr>
              <a:t>Network emulator is simplified compared to real-world deployments with unpredictable interference.</a:t>
            </a:r>
          </a:p>
        </p:txBody>
      </p:sp>
      <p:sp>
        <p:nvSpPr>
          <p:cNvPr id="15" name="Rectangle: Rounded Corners 14">
            <a:extLst>
              <a:ext uri="{FF2B5EF4-FFF2-40B4-BE49-F238E27FC236}">
                <a16:creationId xmlns:a16="http://schemas.microsoft.com/office/drawing/2014/main" id="{5B873004-5E5C-A0A7-7794-16DBE65613E4}"/>
              </a:ext>
            </a:extLst>
          </p:cNvPr>
          <p:cNvSpPr/>
          <p:nvPr/>
        </p:nvSpPr>
        <p:spPr>
          <a:xfrm>
            <a:off x="566334" y="3302907"/>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4. Computational Overhead:</a:t>
            </a:r>
            <a:r>
              <a:rPr lang="en-US" sz="1400" b="0" i="0" dirty="0">
                <a:solidFill>
                  <a:srgbClr val="000000"/>
                </a:solidFill>
                <a:effectLst/>
                <a:latin typeface="Söhne"/>
              </a:rPr>
              <a:t> GNN training and inference require more computation than simple models (though still real-time capable).</a:t>
            </a:r>
            <a:endParaRPr lang="en-US" dirty="0">
              <a:solidFill>
                <a:schemeClr val="tx1"/>
              </a:solidFill>
              <a:latin typeface="Söhne"/>
            </a:endParaRPr>
          </a:p>
        </p:txBody>
      </p:sp>
      <p:sp>
        <p:nvSpPr>
          <p:cNvPr id="16" name="Rectangle: Rounded Corners 15">
            <a:extLst>
              <a:ext uri="{FF2B5EF4-FFF2-40B4-BE49-F238E27FC236}">
                <a16:creationId xmlns:a16="http://schemas.microsoft.com/office/drawing/2014/main" id="{2CBE031E-351C-75BB-6184-5B2D69E986BB}"/>
              </a:ext>
            </a:extLst>
          </p:cNvPr>
          <p:cNvSpPr/>
          <p:nvPr/>
        </p:nvSpPr>
        <p:spPr>
          <a:xfrm>
            <a:off x="550276" y="3833168"/>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5. Data Requirements:</a:t>
            </a:r>
            <a:r>
              <a:rPr lang="en-US" sz="1400" b="0" i="0" dirty="0">
                <a:solidFill>
                  <a:srgbClr val="000000"/>
                </a:solidFill>
                <a:effectLst/>
                <a:latin typeface="Söhne"/>
              </a:rPr>
              <a:t> Needs sufficient training data covering diverse configurations.</a:t>
            </a:r>
            <a:endParaRPr lang="en-US" dirty="0">
              <a:solidFill>
                <a:schemeClr val="tx1"/>
              </a:solidFill>
              <a:latin typeface="Söhne"/>
            </a:endParaRPr>
          </a:p>
        </p:txBody>
      </p:sp>
    </p:spTree>
    <p:extLst>
      <p:ext uri="{BB962C8B-B14F-4D97-AF65-F5344CB8AC3E}">
        <p14:creationId xmlns:p14="http://schemas.microsoft.com/office/powerpoint/2010/main" val="170019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Future Work</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704EE408-A161-41F3-A881-FE62B6D4A380}"/>
              </a:ext>
            </a:extLst>
          </p:cNvPr>
          <p:cNvSpPr txBox="1"/>
          <p:nvPr/>
        </p:nvSpPr>
        <p:spPr>
          <a:xfrm>
            <a:off x="435004" y="1136187"/>
            <a:ext cx="11310151" cy="1092607"/>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2000" b="1" i="0" dirty="0">
                <a:solidFill>
                  <a:srgbClr val="667EEA"/>
                </a:solidFill>
                <a:effectLst/>
                <a:latin typeface="Söhne"/>
              </a:rPr>
              <a:t>1. Multi-KPI Prediction</a:t>
            </a:r>
          </a:p>
          <a:p>
            <a:pPr algn="l">
              <a:buNone/>
            </a:pPr>
            <a:r>
              <a:rPr lang="en-US" sz="2000" b="0" i="0" dirty="0">
                <a:solidFill>
                  <a:srgbClr val="000000"/>
                </a:solidFill>
                <a:effectLst/>
                <a:latin typeface="Söhne"/>
              </a:rPr>
              <a:t>Extend GNN to simultaneously predict multiple KPIs (latency, throughput, packet loss, </a:t>
            </a:r>
            <a:r>
              <a:rPr lang="en-US" sz="2000" b="0" i="0" dirty="0" err="1">
                <a:solidFill>
                  <a:srgbClr val="000000"/>
                </a:solidFill>
                <a:effectLst/>
                <a:latin typeface="Söhne"/>
              </a:rPr>
              <a:t>QoE</a:t>
            </a:r>
            <a:r>
              <a:rPr lang="en-US" sz="2000" b="0" i="0" dirty="0">
                <a:solidFill>
                  <a:srgbClr val="000000"/>
                </a:solidFill>
                <a:effectLst/>
                <a:latin typeface="Söhne"/>
              </a:rPr>
              <a:t>) for comprehensive conflict detection</a:t>
            </a:r>
          </a:p>
        </p:txBody>
      </p:sp>
      <p:pic>
        <p:nvPicPr>
          <p:cNvPr id="9" name="Picture 8" descr="Logo&#10;&#10;Description automatically generated">
            <a:extLst>
              <a:ext uri="{FF2B5EF4-FFF2-40B4-BE49-F238E27FC236}">
                <a16:creationId xmlns:a16="http://schemas.microsoft.com/office/drawing/2014/main" id="{874DD5B3-C0B8-4797-8786-A3F8F23BD7D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4A977877-D6CB-C6D4-3E7C-D11CD9607F8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17</a:t>
            </a:r>
            <a:endParaRPr lang="en-US" b="1" dirty="0">
              <a:latin typeface="Söhne"/>
              <a:cs typeface="Times New Roman" panose="02020603050405020304" pitchFamily="18" charset="0"/>
            </a:endParaRPr>
          </a:p>
        </p:txBody>
      </p:sp>
      <p:sp>
        <p:nvSpPr>
          <p:cNvPr id="2" name="TextBox 1">
            <a:extLst>
              <a:ext uri="{FF2B5EF4-FFF2-40B4-BE49-F238E27FC236}">
                <a16:creationId xmlns:a16="http://schemas.microsoft.com/office/drawing/2014/main" id="{C19BA4E6-A312-77CB-5367-2CA43F2886B3}"/>
              </a:ext>
            </a:extLst>
          </p:cNvPr>
          <p:cNvSpPr txBox="1"/>
          <p:nvPr/>
        </p:nvSpPr>
        <p:spPr>
          <a:xfrm>
            <a:off x="435004" y="2330682"/>
            <a:ext cx="11310151" cy="1092607"/>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2000" b="1" i="0" dirty="0">
                <a:solidFill>
                  <a:srgbClr val="667EEA"/>
                </a:solidFill>
                <a:effectLst/>
                <a:latin typeface="Söhne"/>
              </a:rPr>
              <a:t>2. Expanded Service Coverage</a:t>
            </a:r>
          </a:p>
          <a:p>
            <a:pPr algn="l">
              <a:buNone/>
            </a:pPr>
            <a:r>
              <a:rPr lang="en-US" sz="2000" b="0" i="0" dirty="0">
                <a:solidFill>
                  <a:srgbClr val="000000"/>
                </a:solidFill>
                <a:effectLst/>
                <a:latin typeface="Söhne"/>
              </a:rPr>
              <a:t>Include more service types: </a:t>
            </a:r>
            <a:r>
              <a:rPr lang="en-US" sz="2000" b="0" i="0" dirty="0" err="1">
                <a:solidFill>
                  <a:srgbClr val="000000"/>
                </a:solidFill>
                <a:effectLst/>
                <a:latin typeface="Söhne"/>
              </a:rPr>
              <a:t>eMBB</a:t>
            </a:r>
            <a:r>
              <a:rPr lang="en-US" sz="2000" b="0" i="0" dirty="0">
                <a:solidFill>
                  <a:srgbClr val="000000"/>
                </a:solidFill>
                <a:effectLst/>
                <a:latin typeface="Söhne"/>
              </a:rPr>
              <a:t> (enhanced Mobile Broadband), </a:t>
            </a:r>
            <a:r>
              <a:rPr lang="en-US" sz="2000" b="0" i="0" dirty="0" err="1">
                <a:solidFill>
                  <a:srgbClr val="000000"/>
                </a:solidFill>
                <a:effectLst/>
                <a:latin typeface="Söhne"/>
              </a:rPr>
              <a:t>mMTC</a:t>
            </a:r>
            <a:r>
              <a:rPr lang="en-US" sz="2000" b="0" i="0" dirty="0">
                <a:solidFill>
                  <a:srgbClr val="000000"/>
                </a:solidFill>
                <a:effectLst/>
                <a:latin typeface="Söhne"/>
              </a:rPr>
              <a:t> (massive Machine Type Communications), AR/VR applications</a:t>
            </a:r>
          </a:p>
        </p:txBody>
      </p:sp>
      <p:sp>
        <p:nvSpPr>
          <p:cNvPr id="4" name="TextBox 3">
            <a:extLst>
              <a:ext uri="{FF2B5EF4-FFF2-40B4-BE49-F238E27FC236}">
                <a16:creationId xmlns:a16="http://schemas.microsoft.com/office/drawing/2014/main" id="{58859F1B-A041-697E-E796-55CB74BFE828}"/>
              </a:ext>
            </a:extLst>
          </p:cNvPr>
          <p:cNvSpPr txBox="1"/>
          <p:nvPr/>
        </p:nvSpPr>
        <p:spPr>
          <a:xfrm>
            <a:off x="435004" y="3536600"/>
            <a:ext cx="11310151" cy="1092607"/>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2000" b="1" i="0" dirty="0">
                <a:solidFill>
                  <a:srgbClr val="667EEA"/>
                </a:solidFill>
                <a:effectLst/>
                <a:latin typeface="Söhne"/>
              </a:rPr>
              <a:t>3. Complete IMF Integration</a:t>
            </a:r>
          </a:p>
          <a:p>
            <a:pPr algn="l">
              <a:buNone/>
            </a:pPr>
            <a:r>
              <a:rPr lang="en-US" sz="2000" b="0" i="0" dirty="0">
                <a:solidFill>
                  <a:srgbClr val="000000"/>
                </a:solidFill>
                <a:effectLst/>
                <a:latin typeface="Söhne"/>
              </a:rPr>
              <a:t>Deploy multiple GNN prediction agents within full Intent Management Function and evaluate end-to-end conflict resolution capability</a:t>
            </a:r>
          </a:p>
        </p:txBody>
      </p:sp>
      <p:sp>
        <p:nvSpPr>
          <p:cNvPr id="5" name="TextBox 4">
            <a:extLst>
              <a:ext uri="{FF2B5EF4-FFF2-40B4-BE49-F238E27FC236}">
                <a16:creationId xmlns:a16="http://schemas.microsoft.com/office/drawing/2014/main" id="{1E2B4FC9-9AF4-8F77-260E-810956166DD0}"/>
              </a:ext>
            </a:extLst>
          </p:cNvPr>
          <p:cNvSpPr txBox="1"/>
          <p:nvPr/>
        </p:nvSpPr>
        <p:spPr>
          <a:xfrm>
            <a:off x="435004" y="4742518"/>
            <a:ext cx="11310151" cy="784830"/>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2000" b="1" i="0" dirty="0">
                <a:solidFill>
                  <a:srgbClr val="667EEA"/>
                </a:solidFill>
                <a:effectLst/>
                <a:latin typeface="Söhne"/>
              </a:rPr>
              <a:t>4. Online Learning and Adaptation</a:t>
            </a:r>
          </a:p>
          <a:p>
            <a:pPr algn="l">
              <a:buNone/>
            </a:pPr>
            <a:r>
              <a:rPr lang="en-US" sz="2000" b="0" i="0" dirty="0">
                <a:solidFill>
                  <a:srgbClr val="000000"/>
                </a:solidFill>
                <a:effectLst/>
                <a:latin typeface="Söhne"/>
              </a:rPr>
              <a:t>Develop mechanisms for continuous model updating as network conditions evolve without full retraining</a:t>
            </a:r>
          </a:p>
        </p:txBody>
      </p:sp>
    </p:spTree>
    <p:extLst>
      <p:ext uri="{BB962C8B-B14F-4D97-AF65-F5344CB8AC3E}">
        <p14:creationId xmlns:p14="http://schemas.microsoft.com/office/powerpoint/2010/main" val="177652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A80A-3DF5-E18A-E3DB-E8996796EC2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8195BF6-A833-3EA6-FC37-68325C17DD06}"/>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D0303E8-B1BE-00BE-4C21-9890FBE65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4C2A8CC9-C7C3-7F6F-F237-0FED538818F4}"/>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C89E82B-868C-A86B-C2AA-62648A13A77B}"/>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References (1/2)</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87DD7D56-EA1E-5AE5-2649-ED46D933F6D2}"/>
              </a:ext>
            </a:extLst>
          </p:cNvPr>
          <p:cNvSpPr txBox="1"/>
          <p:nvPr/>
        </p:nvSpPr>
        <p:spPr>
          <a:xfrm>
            <a:off x="435006" y="1296109"/>
            <a:ext cx="11310151" cy="457048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spcBef>
                <a:spcPts val="600"/>
              </a:spcBef>
              <a:spcAft>
                <a:spcPts val="600"/>
              </a:spcAft>
            </a:pPr>
            <a:r>
              <a:rPr lang="en-US" sz="1300" dirty="0">
                <a:solidFill>
                  <a:srgbClr val="666666"/>
                </a:solidFill>
                <a:latin typeface="Söhne"/>
              </a:rPr>
              <a:t>[1] D. A. </a:t>
            </a:r>
            <a:r>
              <a:rPr lang="en-US" sz="1300" dirty="0" err="1">
                <a:solidFill>
                  <a:srgbClr val="666666"/>
                </a:solidFill>
                <a:latin typeface="Söhne"/>
              </a:rPr>
              <a:t>Temesgene</a:t>
            </a:r>
            <a:r>
              <a:rPr lang="en-US" sz="1300" dirty="0">
                <a:solidFill>
                  <a:srgbClr val="666666"/>
                </a:solidFill>
                <a:latin typeface="Söhne"/>
              </a:rPr>
              <a:t>, E. D. </a:t>
            </a:r>
            <a:r>
              <a:rPr lang="en-US" sz="1300" dirty="0" err="1">
                <a:solidFill>
                  <a:srgbClr val="666666"/>
                </a:solidFill>
                <a:latin typeface="Söhne"/>
              </a:rPr>
              <a:t>Biyar</a:t>
            </a:r>
            <a:r>
              <a:rPr lang="en-US" sz="1300" dirty="0">
                <a:solidFill>
                  <a:srgbClr val="666666"/>
                </a:solidFill>
                <a:latin typeface="Söhne"/>
              </a:rPr>
              <a:t>, A. Silva, A. </a:t>
            </a:r>
            <a:r>
              <a:rPr lang="en-US" sz="1300" dirty="0" err="1">
                <a:solidFill>
                  <a:srgbClr val="666666"/>
                </a:solidFill>
                <a:latin typeface="Söhne"/>
              </a:rPr>
              <a:t>Likhyani</a:t>
            </a:r>
            <a:r>
              <a:rPr lang="en-US" sz="1300" dirty="0">
                <a:solidFill>
                  <a:srgbClr val="666666"/>
                </a:solidFill>
                <a:latin typeface="Söhne"/>
              </a:rPr>
              <a:t>, and A. </a:t>
            </a:r>
            <a:r>
              <a:rPr lang="en-US" sz="1300" dirty="0" err="1">
                <a:solidFill>
                  <a:srgbClr val="666666"/>
                </a:solidFill>
                <a:latin typeface="Söhne"/>
              </a:rPr>
              <a:t>Zahernszky</a:t>
            </a:r>
            <a:r>
              <a:rPr lang="en-US" sz="1300" dirty="0">
                <a:solidFill>
                  <a:srgbClr val="666666"/>
                </a:solidFill>
                <a:latin typeface="Söhne"/>
              </a:rPr>
              <a:t>, "Graph Neural Network for Building Prediction Agents in Intent-Based Zero-Touch Networks.</a:t>
            </a:r>
          </a:p>
          <a:p>
            <a:pPr>
              <a:spcBef>
                <a:spcPts val="600"/>
              </a:spcBef>
              <a:spcAft>
                <a:spcPts val="600"/>
              </a:spcAft>
            </a:pPr>
            <a:r>
              <a:rPr lang="en-US" sz="1300" b="0" i="0" dirty="0">
                <a:solidFill>
                  <a:srgbClr val="666666"/>
                </a:solidFill>
                <a:effectLst/>
                <a:latin typeface="Söhne"/>
              </a:rPr>
              <a:t>[</a:t>
            </a:r>
            <a:r>
              <a:rPr lang="en-US" sz="1300" b="0" dirty="0">
                <a:solidFill>
                  <a:srgbClr val="666666"/>
                </a:solidFill>
                <a:latin typeface="Söhne"/>
              </a:rPr>
              <a:t>2</a:t>
            </a:r>
            <a:r>
              <a:rPr lang="en-US" sz="1300" b="0" i="0" dirty="0">
                <a:solidFill>
                  <a:srgbClr val="666666"/>
                </a:solidFill>
                <a:effectLst/>
                <a:latin typeface="Söhne"/>
              </a:rPr>
              <a:t>] P. H. Gomes, M. </a:t>
            </a:r>
            <a:r>
              <a:rPr lang="en-US" sz="1300" b="0" i="0" dirty="0" err="1">
                <a:solidFill>
                  <a:srgbClr val="666666"/>
                </a:solidFill>
                <a:effectLst/>
                <a:latin typeface="Söhne"/>
              </a:rPr>
              <a:t>Buhrgard</a:t>
            </a:r>
            <a:r>
              <a:rPr lang="en-US" sz="1300" b="0" i="0" dirty="0">
                <a:solidFill>
                  <a:srgbClr val="666666"/>
                </a:solidFill>
                <a:effectLst/>
                <a:latin typeface="Söhne"/>
              </a:rPr>
              <a:t>, J.</a:t>
            </a:r>
            <a:r>
              <a:rPr lang="en-US" sz="1300" dirty="0">
                <a:solidFill>
                  <a:srgbClr val="666666"/>
                </a:solidFill>
                <a:latin typeface="Söhne"/>
              </a:rPr>
              <a:t> ," in ICC 2024 – IEEE International Conference on Communications, Denver, CO, USA, pp. 974–979, 2024. </a:t>
            </a:r>
            <a:r>
              <a:rPr lang="en-US" sz="1300" dirty="0" err="1">
                <a:solidFill>
                  <a:srgbClr val="666666"/>
                </a:solidFill>
                <a:latin typeface="Söhne"/>
              </a:rPr>
              <a:t>doi</a:t>
            </a:r>
            <a:r>
              <a:rPr lang="en-US" sz="1300" dirty="0">
                <a:solidFill>
                  <a:srgbClr val="666666"/>
                </a:solidFill>
                <a:latin typeface="Söhne"/>
              </a:rPr>
              <a:t>: 10.1109/ICC51166.2024.10622342</a:t>
            </a:r>
            <a:r>
              <a:rPr lang="en-US" sz="1300" b="0" i="0" dirty="0">
                <a:solidFill>
                  <a:srgbClr val="666666"/>
                </a:solidFill>
                <a:effectLst/>
                <a:latin typeface="Söhne"/>
              </a:rPr>
              <a:t> </a:t>
            </a:r>
            <a:r>
              <a:rPr lang="en-US" sz="1300" b="0" i="0" dirty="0" err="1">
                <a:solidFill>
                  <a:srgbClr val="666666"/>
                </a:solidFill>
                <a:effectLst/>
                <a:latin typeface="Söhne"/>
              </a:rPr>
              <a:t>Harmatos</a:t>
            </a:r>
            <a:r>
              <a:rPr lang="en-US" sz="1300" b="0" i="0" dirty="0">
                <a:solidFill>
                  <a:srgbClr val="666666"/>
                </a:solidFill>
                <a:effectLst/>
                <a:latin typeface="Söhne"/>
              </a:rPr>
              <a:t>, S. K. </a:t>
            </a:r>
            <a:r>
              <a:rPr lang="en-US" sz="1300" b="0" i="0" dirty="0" err="1">
                <a:solidFill>
                  <a:srgbClr val="666666"/>
                </a:solidFill>
                <a:effectLst/>
                <a:latin typeface="Söhne"/>
              </a:rPr>
              <a:t>Mohalik</a:t>
            </a:r>
            <a:r>
              <a:rPr lang="en-US" sz="1300" b="0" i="0" dirty="0">
                <a:solidFill>
                  <a:srgbClr val="666666"/>
                </a:solidFill>
                <a:effectLst/>
                <a:latin typeface="Söhne"/>
              </a:rPr>
              <a:t>, D. Roeland, and J. </a:t>
            </a:r>
            <a:r>
              <a:rPr lang="en-US" sz="1300" b="0" i="0" dirty="0" err="1">
                <a:solidFill>
                  <a:srgbClr val="666666"/>
                </a:solidFill>
                <a:effectLst/>
                <a:latin typeface="Söhne"/>
              </a:rPr>
              <a:t>Niemöller</a:t>
            </a:r>
            <a:r>
              <a:rPr lang="en-US" sz="1300" b="0" i="0" dirty="0">
                <a:solidFill>
                  <a:srgbClr val="666666"/>
                </a:solidFill>
                <a:effectLst/>
                <a:latin typeface="Söhne"/>
              </a:rPr>
              <a:t>, "Intent-driven closed loops for autonomous networks," Journal of ICT Standardization, pp. 257–290, 2021.</a:t>
            </a:r>
          </a:p>
          <a:p>
            <a:pPr algn="l">
              <a:spcBef>
                <a:spcPts val="600"/>
              </a:spcBef>
              <a:spcAft>
                <a:spcPts val="600"/>
              </a:spcAft>
              <a:buNone/>
            </a:pPr>
            <a:r>
              <a:rPr lang="en-US" sz="1300" b="0" i="0" dirty="0">
                <a:solidFill>
                  <a:srgbClr val="666666"/>
                </a:solidFill>
                <a:effectLst/>
                <a:latin typeface="Söhne"/>
              </a:rPr>
              <a:t>[3] J. </a:t>
            </a:r>
            <a:r>
              <a:rPr lang="en-US" sz="1300" b="0" i="0" dirty="0" err="1">
                <a:solidFill>
                  <a:srgbClr val="666666"/>
                </a:solidFill>
                <a:effectLst/>
                <a:latin typeface="Söhne"/>
              </a:rPr>
              <a:t>Niemöller</a:t>
            </a:r>
            <a:r>
              <a:rPr lang="en-US" sz="1300" b="0" i="0" dirty="0">
                <a:solidFill>
                  <a:srgbClr val="666666"/>
                </a:solidFill>
                <a:effectLst/>
                <a:latin typeface="Söhne"/>
              </a:rPr>
              <a:t>, R. Szabó, A. </a:t>
            </a:r>
            <a:r>
              <a:rPr lang="en-US" sz="1300" b="0" i="0" dirty="0" err="1">
                <a:solidFill>
                  <a:srgbClr val="666666"/>
                </a:solidFill>
                <a:effectLst/>
                <a:latin typeface="Söhne"/>
              </a:rPr>
              <a:t>Záhemszky</a:t>
            </a:r>
            <a:r>
              <a:rPr lang="en-US" sz="1300" b="0" i="0" dirty="0">
                <a:solidFill>
                  <a:srgbClr val="666666"/>
                </a:solidFill>
                <a:effectLst/>
                <a:latin typeface="Söhne"/>
              </a:rPr>
              <a:t>, and D. Roeland, "Creating autonomous networks with intent-based closed loops," Ericsson Technology Review, vol. 2022, no. 4, pp. 2–11, 2022.</a:t>
            </a:r>
          </a:p>
          <a:p>
            <a:pPr algn="l">
              <a:spcBef>
                <a:spcPts val="600"/>
              </a:spcBef>
              <a:spcAft>
                <a:spcPts val="600"/>
              </a:spcAft>
              <a:buNone/>
            </a:pPr>
            <a:r>
              <a:rPr lang="en-US" sz="1300" b="0" i="0" dirty="0">
                <a:solidFill>
                  <a:srgbClr val="666666"/>
                </a:solidFill>
                <a:effectLst/>
                <a:latin typeface="Söhne"/>
              </a:rPr>
              <a:t>[4] A. C. </a:t>
            </a:r>
            <a:r>
              <a:rPr lang="en-US" sz="1300" b="0" i="0" dirty="0" err="1">
                <a:solidFill>
                  <a:srgbClr val="666666"/>
                </a:solidFill>
                <a:effectLst/>
                <a:latin typeface="Söhne"/>
              </a:rPr>
              <a:t>Baktir</a:t>
            </a:r>
            <a:r>
              <a:rPr lang="en-US" sz="1300" b="0" i="0" dirty="0">
                <a:solidFill>
                  <a:srgbClr val="666666"/>
                </a:solidFill>
                <a:effectLst/>
                <a:latin typeface="Söhne"/>
              </a:rPr>
              <a:t>, A. D. N. Junior, A. </a:t>
            </a:r>
            <a:r>
              <a:rPr lang="en-US" sz="1300" b="0" i="0" dirty="0" err="1">
                <a:solidFill>
                  <a:srgbClr val="666666"/>
                </a:solidFill>
                <a:effectLst/>
                <a:latin typeface="Söhne"/>
              </a:rPr>
              <a:t>Záhemszky</a:t>
            </a:r>
            <a:r>
              <a:rPr lang="en-US" sz="1300" b="0" i="0" dirty="0">
                <a:solidFill>
                  <a:srgbClr val="666666"/>
                </a:solidFill>
                <a:effectLst/>
                <a:latin typeface="Söhne"/>
              </a:rPr>
              <a:t>, A. </a:t>
            </a:r>
            <a:r>
              <a:rPr lang="en-US" sz="1300" b="0" i="0" dirty="0" err="1">
                <a:solidFill>
                  <a:srgbClr val="666666"/>
                </a:solidFill>
                <a:effectLst/>
                <a:latin typeface="Söhne"/>
              </a:rPr>
              <a:t>Likhyani</a:t>
            </a:r>
            <a:r>
              <a:rPr lang="en-US" sz="1300" b="0" i="0" dirty="0">
                <a:solidFill>
                  <a:srgbClr val="666666"/>
                </a:solidFill>
                <a:effectLst/>
                <a:latin typeface="Söhne"/>
              </a:rPr>
              <a:t>, D. A. </a:t>
            </a:r>
            <a:r>
              <a:rPr lang="en-US" sz="1300" b="0" i="0" dirty="0" err="1">
                <a:solidFill>
                  <a:srgbClr val="666666"/>
                </a:solidFill>
                <a:effectLst/>
                <a:latin typeface="Söhne"/>
              </a:rPr>
              <a:t>Temesgene</a:t>
            </a:r>
            <a:r>
              <a:rPr lang="en-US" sz="1300" b="0" i="0" dirty="0">
                <a:solidFill>
                  <a:srgbClr val="666666"/>
                </a:solidFill>
                <a:effectLst/>
                <a:latin typeface="Söhne"/>
              </a:rPr>
              <a:t>, D. Roeland, E. D. </a:t>
            </a:r>
            <a:r>
              <a:rPr lang="en-US" sz="1300" b="0" i="0" dirty="0" err="1">
                <a:solidFill>
                  <a:srgbClr val="666666"/>
                </a:solidFill>
                <a:effectLst/>
                <a:latin typeface="Söhne"/>
              </a:rPr>
              <a:t>Biyar</a:t>
            </a:r>
            <a:r>
              <a:rPr lang="en-US" sz="1300" b="0" i="0" dirty="0">
                <a:solidFill>
                  <a:srgbClr val="666666"/>
                </a:solidFill>
                <a:effectLst/>
                <a:latin typeface="Söhne"/>
              </a:rPr>
              <a:t>, R. F. </a:t>
            </a:r>
            <a:r>
              <a:rPr lang="en-US" sz="1300" b="0" i="0" dirty="0" err="1">
                <a:solidFill>
                  <a:srgbClr val="666666"/>
                </a:solidFill>
                <a:effectLst/>
                <a:latin typeface="Söhne"/>
              </a:rPr>
              <a:t>Ustok</a:t>
            </a:r>
            <a:r>
              <a:rPr lang="en-US" sz="1300" b="0" i="0" dirty="0">
                <a:solidFill>
                  <a:srgbClr val="666666"/>
                </a:solidFill>
                <a:effectLst/>
                <a:latin typeface="Söhne"/>
              </a:rPr>
              <a:t>, M. Orlic, and M. D'Angelo, "Intent-based cognitive closed-loop management with built-in conflict handling," in 2022 IEEE 8th International Conference on Network </a:t>
            </a:r>
            <a:r>
              <a:rPr lang="en-US" sz="1300" b="0" i="0" dirty="0" err="1">
                <a:solidFill>
                  <a:srgbClr val="666666"/>
                </a:solidFill>
                <a:effectLst/>
                <a:latin typeface="Söhne"/>
              </a:rPr>
              <a:t>Softwarization</a:t>
            </a:r>
            <a:r>
              <a:rPr lang="en-US" sz="1300" b="0" i="0" dirty="0">
                <a:solidFill>
                  <a:srgbClr val="666666"/>
                </a:solidFill>
                <a:effectLst/>
                <a:latin typeface="Söhne"/>
              </a:rPr>
              <a:t> (</a:t>
            </a:r>
            <a:r>
              <a:rPr lang="en-US" sz="1300" b="0" i="0" dirty="0" err="1">
                <a:solidFill>
                  <a:srgbClr val="666666"/>
                </a:solidFill>
                <a:effectLst/>
                <a:latin typeface="Söhne"/>
              </a:rPr>
              <a:t>NetSoft</a:t>
            </a:r>
            <a:r>
              <a:rPr lang="en-US" sz="1300" b="0" i="0" dirty="0">
                <a:solidFill>
                  <a:srgbClr val="666666"/>
                </a:solidFill>
                <a:effectLst/>
                <a:latin typeface="Söhne"/>
              </a:rPr>
              <a:t>), pp. 73–78, 2022.</a:t>
            </a:r>
          </a:p>
          <a:p>
            <a:pPr algn="l">
              <a:spcBef>
                <a:spcPts val="600"/>
              </a:spcBef>
              <a:spcAft>
                <a:spcPts val="600"/>
              </a:spcAft>
              <a:buNone/>
            </a:pPr>
            <a:r>
              <a:rPr lang="en-US" sz="1300" b="0" i="0" dirty="0">
                <a:solidFill>
                  <a:srgbClr val="666666"/>
                </a:solidFill>
                <a:effectLst/>
                <a:latin typeface="Söhne"/>
              </a:rPr>
              <a:t>[5] S. He, S. Xiong, Y. Ou, J. Zhang, J. Wang, Y. Huang, and Y. Zhang, "An overview on the application of graph neural networks in wireless networks," IEEE Open Journal of the Communications Society, vol. 2, pp. 2547–2565, 2021.</a:t>
            </a:r>
          </a:p>
          <a:p>
            <a:pPr algn="l">
              <a:spcBef>
                <a:spcPts val="600"/>
              </a:spcBef>
              <a:spcAft>
                <a:spcPts val="600"/>
              </a:spcAft>
              <a:buNone/>
            </a:pPr>
            <a:r>
              <a:rPr lang="en-US" sz="1300" b="0" i="0" dirty="0">
                <a:solidFill>
                  <a:srgbClr val="666666"/>
                </a:solidFill>
                <a:effectLst/>
                <a:latin typeface="Söhne"/>
              </a:rPr>
              <a:t>[6] Y. Shen, J. Zhang, S. H. Song, and K. B. </a:t>
            </a:r>
            <a:r>
              <a:rPr lang="en-US" sz="1300" b="0" i="0" dirty="0" err="1">
                <a:solidFill>
                  <a:srgbClr val="666666"/>
                </a:solidFill>
                <a:effectLst/>
                <a:latin typeface="Söhne"/>
              </a:rPr>
              <a:t>Letaief</a:t>
            </a:r>
            <a:r>
              <a:rPr lang="en-US" sz="1300" b="0" i="0" dirty="0">
                <a:solidFill>
                  <a:srgbClr val="666666"/>
                </a:solidFill>
                <a:effectLst/>
                <a:latin typeface="Söhne"/>
              </a:rPr>
              <a:t>, "Graph neural networks for wireless communications: From theory to practice," IEEE Transactions on Wireless Communications, vol. 22, no. 5, pp. 3554–3569, 2023.</a:t>
            </a:r>
          </a:p>
          <a:p>
            <a:pPr algn="l">
              <a:spcBef>
                <a:spcPts val="600"/>
              </a:spcBef>
              <a:spcAft>
                <a:spcPts val="600"/>
              </a:spcAft>
              <a:buNone/>
            </a:pPr>
            <a:r>
              <a:rPr lang="en-US" sz="1300" b="0" i="0" dirty="0">
                <a:solidFill>
                  <a:srgbClr val="666666"/>
                </a:solidFill>
                <a:effectLst/>
                <a:latin typeface="Söhne"/>
              </a:rPr>
              <a:t>[7] L. Hui, M. Wang, L. Zhang, L. Lu, and Y. Cui, "Digital twin for networking: A data-driven performance modeling perspective," IEEE Network, vol. 37, no. 3, pp. 202–209, 2023.</a:t>
            </a:r>
          </a:p>
          <a:p>
            <a:pPr algn="l">
              <a:spcBef>
                <a:spcPts val="600"/>
              </a:spcBef>
              <a:spcAft>
                <a:spcPts val="600"/>
              </a:spcAft>
              <a:buNone/>
            </a:pPr>
            <a:r>
              <a:rPr lang="en-US" sz="1300" b="0" i="0" dirty="0">
                <a:solidFill>
                  <a:srgbClr val="666666"/>
                </a:solidFill>
                <a:effectLst/>
                <a:latin typeface="Söhne"/>
              </a:rPr>
              <a:t>[8] J. </a:t>
            </a:r>
            <a:r>
              <a:rPr lang="en-US" sz="1300" b="0" i="0" dirty="0" err="1">
                <a:solidFill>
                  <a:srgbClr val="666666"/>
                </a:solidFill>
                <a:effectLst/>
                <a:latin typeface="Söhne"/>
              </a:rPr>
              <a:t>Skarding</a:t>
            </a:r>
            <a:r>
              <a:rPr lang="en-US" sz="1300" b="0" i="0" dirty="0">
                <a:solidFill>
                  <a:srgbClr val="666666"/>
                </a:solidFill>
                <a:effectLst/>
                <a:latin typeface="Söhne"/>
              </a:rPr>
              <a:t>, B. Gabrys, and K. Musial, "Foundations and modeling of dynamic networks using dynamic graph neural networks: A survey," IEEE Access, vol. 9, pp. 79143–79168, 2021.</a:t>
            </a:r>
          </a:p>
        </p:txBody>
      </p:sp>
      <p:pic>
        <p:nvPicPr>
          <p:cNvPr id="9" name="Picture 8" descr="Logo&#10;&#10;Description automatically generated">
            <a:extLst>
              <a:ext uri="{FF2B5EF4-FFF2-40B4-BE49-F238E27FC236}">
                <a16:creationId xmlns:a16="http://schemas.microsoft.com/office/drawing/2014/main" id="{B068FF06-1993-E512-71C9-F5306F41D1D3}"/>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41D0D0E6-8E6B-69B4-6AE2-C5A259DB7F98}"/>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17</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320730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C144-5855-F78E-10F0-5CA583C1614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DD9F923-8FD6-09E4-9C8C-38520FFA5B8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C40A36C-6BC4-0910-A77D-5A487385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86D8FB7-F9E8-DE0F-CB42-322C9D51E8F9}"/>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D14DDB-B248-7258-C514-E04DCA7B28F9}"/>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References (2/2)</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9A66F53A-74B7-870A-2926-C50AD912F950}"/>
              </a:ext>
            </a:extLst>
          </p:cNvPr>
          <p:cNvSpPr txBox="1"/>
          <p:nvPr/>
        </p:nvSpPr>
        <p:spPr>
          <a:xfrm>
            <a:off x="435005" y="1262980"/>
            <a:ext cx="11310151" cy="457048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Bef>
                <a:spcPts val="600"/>
              </a:spcBef>
              <a:spcAft>
                <a:spcPts val="600"/>
              </a:spcAft>
              <a:buNone/>
            </a:pPr>
            <a:r>
              <a:rPr lang="en-US" sz="1300" b="0" i="0" dirty="0">
                <a:solidFill>
                  <a:srgbClr val="666666"/>
                </a:solidFill>
                <a:effectLst/>
                <a:latin typeface="Söhne"/>
              </a:rPr>
              <a:t>[9] H. Wang, Y. Wu, G. Min, and W. Miao, "A graph neural network-based digital twin for network slicing management," IEEE Transactions on Industrial Informatics, vol. 18, no. 2, pp. 1367–1376, 2022.</a:t>
            </a:r>
          </a:p>
          <a:p>
            <a:pPr algn="l">
              <a:spcBef>
                <a:spcPts val="600"/>
              </a:spcBef>
              <a:spcAft>
                <a:spcPts val="600"/>
              </a:spcAft>
              <a:buNone/>
            </a:pPr>
            <a:r>
              <a:rPr lang="en-US" sz="1300" b="0" i="0" dirty="0">
                <a:solidFill>
                  <a:srgbClr val="666666"/>
                </a:solidFill>
                <a:effectLst/>
                <a:latin typeface="Söhne"/>
              </a:rPr>
              <a:t>[10] M. </a:t>
            </a:r>
            <a:r>
              <a:rPr lang="en-US" sz="1300" b="0" i="0" dirty="0" err="1">
                <a:solidFill>
                  <a:srgbClr val="666666"/>
                </a:solidFill>
                <a:effectLst/>
                <a:latin typeface="Söhne"/>
              </a:rPr>
              <a:t>Farreras</a:t>
            </a:r>
            <a:r>
              <a:rPr lang="en-US" sz="1300" b="0" i="0" dirty="0">
                <a:solidFill>
                  <a:srgbClr val="666666"/>
                </a:solidFill>
                <a:effectLst/>
                <a:latin typeface="Söhne"/>
              </a:rPr>
              <a:t>, P. Soto, M. Camelo, L. </a:t>
            </a:r>
            <a:r>
              <a:rPr lang="en-US" sz="1300" b="0" i="0" dirty="0" err="1">
                <a:solidFill>
                  <a:srgbClr val="666666"/>
                </a:solidFill>
                <a:effectLst/>
                <a:latin typeface="Söhne"/>
              </a:rPr>
              <a:t>Fàbrega</a:t>
            </a:r>
            <a:r>
              <a:rPr lang="en-US" sz="1300" b="0" i="0" dirty="0">
                <a:solidFill>
                  <a:srgbClr val="666666"/>
                </a:solidFill>
                <a:effectLst/>
                <a:latin typeface="Söhne"/>
              </a:rPr>
              <a:t>, and P. </a:t>
            </a:r>
            <a:r>
              <a:rPr lang="en-US" sz="1300" b="0" i="0" dirty="0" err="1">
                <a:solidFill>
                  <a:srgbClr val="666666"/>
                </a:solidFill>
                <a:effectLst/>
                <a:latin typeface="Söhne"/>
              </a:rPr>
              <a:t>Vilà</a:t>
            </a:r>
            <a:r>
              <a:rPr lang="en-US" sz="1300" b="0" i="0" dirty="0">
                <a:solidFill>
                  <a:srgbClr val="666666"/>
                </a:solidFill>
                <a:effectLst/>
                <a:latin typeface="Söhne"/>
              </a:rPr>
              <a:t>, "Improving network delay predictions using </a:t>
            </a:r>
            <a:r>
              <a:rPr lang="en-US" sz="1300" b="0" i="0" dirty="0" err="1">
                <a:solidFill>
                  <a:srgbClr val="666666"/>
                </a:solidFill>
                <a:effectLst/>
                <a:latin typeface="Söhne"/>
              </a:rPr>
              <a:t>gnns</a:t>
            </a:r>
            <a:r>
              <a:rPr lang="en-US" sz="1300" b="0" i="0" dirty="0">
                <a:solidFill>
                  <a:srgbClr val="666666"/>
                </a:solidFill>
                <a:effectLst/>
                <a:latin typeface="Söhne"/>
              </a:rPr>
              <a:t>," Journal of Network and Systems Management, vol. 31, no. 4, p. 65, 2023.</a:t>
            </a:r>
          </a:p>
          <a:p>
            <a:pPr algn="l">
              <a:spcBef>
                <a:spcPts val="600"/>
              </a:spcBef>
              <a:spcAft>
                <a:spcPts val="600"/>
              </a:spcAft>
              <a:buNone/>
            </a:pPr>
            <a:r>
              <a:rPr lang="en-US" sz="1300" b="0" i="0" dirty="0">
                <a:solidFill>
                  <a:srgbClr val="666666"/>
                </a:solidFill>
                <a:effectLst/>
                <a:latin typeface="Söhne"/>
              </a:rPr>
              <a:t>[11] K. Rusek, J. Suárez-Varela, P. Almasan, P. Barlet-Ros, and A. Cabellos-Aparicio, "</a:t>
            </a:r>
            <a:r>
              <a:rPr lang="en-US" sz="1300" b="0" i="0" dirty="0" err="1">
                <a:solidFill>
                  <a:srgbClr val="666666"/>
                </a:solidFill>
                <a:effectLst/>
                <a:latin typeface="Söhne"/>
              </a:rPr>
              <a:t>Routenet</a:t>
            </a:r>
            <a:r>
              <a:rPr lang="en-US" sz="1300" b="0" i="0" dirty="0">
                <a:solidFill>
                  <a:srgbClr val="666666"/>
                </a:solidFill>
                <a:effectLst/>
                <a:latin typeface="Söhne"/>
              </a:rPr>
              <a:t>: Leveraging graph neural networks for network modeling and optimization in </a:t>
            </a:r>
            <a:r>
              <a:rPr lang="en-US" sz="1300" b="0" i="0" dirty="0" err="1">
                <a:solidFill>
                  <a:srgbClr val="666666"/>
                </a:solidFill>
                <a:effectLst/>
                <a:latin typeface="Söhne"/>
              </a:rPr>
              <a:t>sdn</a:t>
            </a:r>
            <a:r>
              <a:rPr lang="en-US" sz="1300" b="0" i="0" dirty="0">
                <a:solidFill>
                  <a:srgbClr val="666666"/>
                </a:solidFill>
                <a:effectLst/>
                <a:latin typeface="Söhne"/>
              </a:rPr>
              <a:t>," IEEE Journal on Selected Areas in Communications, vol. 38, no. 10, pp. 2260–2270, 2020.</a:t>
            </a:r>
          </a:p>
          <a:p>
            <a:pPr algn="l">
              <a:spcBef>
                <a:spcPts val="600"/>
              </a:spcBef>
              <a:spcAft>
                <a:spcPts val="600"/>
              </a:spcAft>
              <a:buNone/>
            </a:pPr>
            <a:r>
              <a:rPr lang="en-US" sz="1300" b="0" i="0" dirty="0">
                <a:solidFill>
                  <a:srgbClr val="666666"/>
                </a:solidFill>
                <a:effectLst/>
                <a:latin typeface="Söhne"/>
              </a:rPr>
              <a:t>[12] Z. Ge, J. Hou, and A. Nayak, "</a:t>
            </a:r>
            <a:r>
              <a:rPr lang="en-US" sz="1300" b="0" i="0" dirty="0" err="1">
                <a:solidFill>
                  <a:srgbClr val="666666"/>
                </a:solidFill>
                <a:effectLst/>
                <a:latin typeface="Söhne"/>
              </a:rPr>
              <a:t>Gnn</a:t>
            </a:r>
            <a:r>
              <a:rPr lang="en-US" sz="1300" b="0" i="0" dirty="0">
                <a:solidFill>
                  <a:srgbClr val="666666"/>
                </a:solidFill>
                <a:effectLst/>
                <a:latin typeface="Söhne"/>
              </a:rPr>
              <a:t>-based end-to-end delay prediction in software defined networking," in 2022 18th International Conference on Distributed Computing in Sensor Systems (DCOSS), pp. 372–378, 2022.</a:t>
            </a:r>
          </a:p>
          <a:p>
            <a:pPr algn="l">
              <a:spcBef>
                <a:spcPts val="600"/>
              </a:spcBef>
              <a:spcAft>
                <a:spcPts val="600"/>
              </a:spcAft>
              <a:buNone/>
            </a:pPr>
            <a:r>
              <a:rPr lang="en-US" sz="1300" b="0" i="0" dirty="0">
                <a:solidFill>
                  <a:srgbClr val="666666"/>
                </a:solidFill>
                <a:effectLst/>
                <a:latin typeface="Söhne"/>
              </a:rPr>
              <a:t>[13] P. </a:t>
            </a:r>
            <a:r>
              <a:rPr lang="en-US" sz="1300" b="0" i="0" dirty="0" err="1">
                <a:solidFill>
                  <a:srgbClr val="666666"/>
                </a:solidFill>
                <a:effectLst/>
                <a:latin typeface="Söhne"/>
              </a:rPr>
              <a:t>Larrenie</a:t>
            </a:r>
            <a:r>
              <a:rPr lang="en-US" sz="1300" b="0" i="0" dirty="0">
                <a:solidFill>
                  <a:srgbClr val="666666"/>
                </a:solidFill>
                <a:effectLst/>
                <a:latin typeface="Söhne"/>
              </a:rPr>
              <a:t>, J.-F. Bercher, O. Venard, and I. </a:t>
            </a:r>
            <a:r>
              <a:rPr lang="en-US" sz="1300" b="0" i="0" dirty="0" err="1">
                <a:solidFill>
                  <a:srgbClr val="666666"/>
                </a:solidFill>
                <a:effectLst/>
                <a:latin typeface="Söhne"/>
              </a:rPr>
              <a:t>Lahsen</a:t>
            </a:r>
            <a:r>
              <a:rPr lang="en-US" sz="1300" b="0" i="0" dirty="0">
                <a:solidFill>
                  <a:srgbClr val="666666"/>
                </a:solidFill>
                <a:effectLst/>
                <a:latin typeface="Söhne"/>
              </a:rPr>
              <a:t>-Cherif, "Low complexity approaches for end-to-end latency prediction," in 2022 13th International Conference on Computing Communication and Networking Technologies (ICCCNT), pp. 1–6, IEEE, 2022.</a:t>
            </a:r>
          </a:p>
          <a:p>
            <a:pPr algn="l">
              <a:spcBef>
                <a:spcPts val="600"/>
              </a:spcBef>
              <a:spcAft>
                <a:spcPts val="600"/>
              </a:spcAft>
              <a:buNone/>
            </a:pPr>
            <a:r>
              <a:rPr lang="en-US" sz="1300" b="0" i="0" dirty="0">
                <a:solidFill>
                  <a:srgbClr val="666666"/>
                </a:solidFill>
                <a:effectLst/>
                <a:latin typeface="Söhne"/>
              </a:rPr>
              <a:t>[14] D. S. H. Tam, Y. Liu, H. Xu, S. Xie, and W. C. Lau, "Pert-</a:t>
            </a:r>
            <a:r>
              <a:rPr lang="en-US" sz="1300" b="0" i="0" dirty="0" err="1">
                <a:solidFill>
                  <a:srgbClr val="666666"/>
                </a:solidFill>
                <a:effectLst/>
                <a:latin typeface="Söhne"/>
              </a:rPr>
              <a:t>gnn</a:t>
            </a:r>
            <a:r>
              <a:rPr lang="en-US" sz="1300" b="0" i="0" dirty="0">
                <a:solidFill>
                  <a:srgbClr val="666666"/>
                </a:solidFill>
                <a:effectLst/>
                <a:latin typeface="Söhne"/>
              </a:rPr>
              <a:t>: Latency prediction for microservice-based cloud-native applications via graph neural networks," in Proceedings of the 29th ACM SIGKDD Conference on Knowledge Discovery and Data Mining, KDD '23, (New York, NY, USA), p. 2155–2165, Association for Computing Machinery, 2023.</a:t>
            </a:r>
          </a:p>
          <a:p>
            <a:pPr algn="l">
              <a:spcBef>
                <a:spcPts val="600"/>
              </a:spcBef>
              <a:spcAft>
                <a:spcPts val="600"/>
              </a:spcAft>
              <a:buNone/>
            </a:pPr>
            <a:r>
              <a:rPr lang="en-US" sz="1300" b="0" i="0" dirty="0">
                <a:solidFill>
                  <a:srgbClr val="666666"/>
                </a:solidFill>
                <a:effectLst/>
                <a:latin typeface="Söhne"/>
              </a:rPr>
              <a:t>[15] T. A. Khan, A. Muhammad, W. Akbar, A. Mehmood, A. Rafiq, and W.-C. Song, "Intent-based networking approach for service route and </a:t>
            </a:r>
            <a:r>
              <a:rPr lang="en-US" sz="1300" b="0" i="0" dirty="0" err="1">
                <a:solidFill>
                  <a:srgbClr val="666666"/>
                </a:solidFill>
                <a:effectLst/>
                <a:latin typeface="Söhne"/>
              </a:rPr>
              <a:t>qos</a:t>
            </a:r>
            <a:r>
              <a:rPr lang="en-US" sz="1300" b="0" i="0" dirty="0">
                <a:solidFill>
                  <a:srgbClr val="666666"/>
                </a:solidFill>
                <a:effectLst/>
                <a:latin typeface="Söhne"/>
              </a:rPr>
              <a:t> control on </a:t>
            </a:r>
            <a:r>
              <a:rPr lang="en-US" sz="1300" b="0" i="0" dirty="0" err="1">
                <a:solidFill>
                  <a:srgbClr val="666666"/>
                </a:solidFill>
                <a:effectLst/>
                <a:latin typeface="Söhne"/>
              </a:rPr>
              <a:t>koren</a:t>
            </a:r>
            <a:r>
              <a:rPr lang="en-US" sz="1300" b="0" i="0" dirty="0">
                <a:solidFill>
                  <a:srgbClr val="666666"/>
                </a:solidFill>
                <a:effectLst/>
                <a:latin typeface="Söhne"/>
              </a:rPr>
              <a:t> </a:t>
            </a:r>
            <a:r>
              <a:rPr lang="en-US" sz="1300" b="0" i="0" dirty="0" err="1">
                <a:solidFill>
                  <a:srgbClr val="666666"/>
                </a:solidFill>
                <a:effectLst/>
                <a:latin typeface="Söhne"/>
              </a:rPr>
              <a:t>sdi</a:t>
            </a:r>
            <a:r>
              <a:rPr lang="en-US" sz="1300" b="0" i="0" dirty="0">
                <a:solidFill>
                  <a:srgbClr val="666666"/>
                </a:solidFill>
                <a:effectLst/>
                <a:latin typeface="Söhne"/>
              </a:rPr>
              <a:t>," in 2021 IEEE 7th International Conference on Network </a:t>
            </a:r>
            <a:r>
              <a:rPr lang="en-US" sz="1300" b="0" i="0" dirty="0" err="1">
                <a:solidFill>
                  <a:srgbClr val="666666"/>
                </a:solidFill>
                <a:effectLst/>
                <a:latin typeface="Söhne"/>
              </a:rPr>
              <a:t>Softwarization</a:t>
            </a:r>
            <a:r>
              <a:rPr lang="en-US" sz="1300" b="0" i="0" dirty="0">
                <a:solidFill>
                  <a:srgbClr val="666666"/>
                </a:solidFill>
                <a:effectLst/>
                <a:latin typeface="Söhne"/>
              </a:rPr>
              <a:t> (</a:t>
            </a:r>
            <a:r>
              <a:rPr lang="en-US" sz="1300" b="0" i="0" dirty="0" err="1">
                <a:solidFill>
                  <a:srgbClr val="666666"/>
                </a:solidFill>
                <a:effectLst/>
                <a:latin typeface="Söhne"/>
              </a:rPr>
              <a:t>NetSoft</a:t>
            </a:r>
            <a:r>
              <a:rPr lang="en-US" sz="1300" b="0" i="0" dirty="0">
                <a:solidFill>
                  <a:srgbClr val="666666"/>
                </a:solidFill>
                <a:effectLst/>
                <a:latin typeface="Söhne"/>
              </a:rPr>
              <a:t>), pp. 24–30, 2021.</a:t>
            </a:r>
          </a:p>
          <a:p>
            <a:pPr algn="l">
              <a:spcBef>
                <a:spcPts val="600"/>
              </a:spcBef>
              <a:spcAft>
                <a:spcPts val="600"/>
              </a:spcAft>
              <a:buNone/>
            </a:pPr>
            <a:r>
              <a:rPr lang="en-US" sz="1300" b="0" i="0" dirty="0">
                <a:solidFill>
                  <a:srgbClr val="666666"/>
                </a:solidFill>
                <a:effectLst/>
                <a:latin typeface="Söhne"/>
              </a:rPr>
              <a:t>[16] A. Romero-Garcés, A. Hidalgo-Paniagua, M. González-García, and A. Bandera, "On managing knowledge for </a:t>
            </a:r>
            <a:r>
              <a:rPr lang="en-US" sz="1300" b="0" i="0" dirty="0" err="1">
                <a:solidFill>
                  <a:srgbClr val="666666"/>
                </a:solidFill>
                <a:effectLst/>
                <a:latin typeface="Söhne"/>
              </a:rPr>
              <a:t>mape</a:t>
            </a:r>
            <a:r>
              <a:rPr lang="en-US" sz="1300" b="0" i="0" dirty="0">
                <a:solidFill>
                  <a:srgbClr val="666666"/>
                </a:solidFill>
                <a:effectLst/>
                <a:latin typeface="Söhne"/>
              </a:rPr>
              <a:t>-k loops in self-adaptive robotics using a graph-based runtime model," Applied Sciences, vol. 12, no. 17, p. 8583, 2022.</a:t>
            </a:r>
          </a:p>
        </p:txBody>
      </p:sp>
      <p:pic>
        <p:nvPicPr>
          <p:cNvPr id="9" name="Picture 8" descr="Logo&#10;&#10;Description automatically generated">
            <a:extLst>
              <a:ext uri="{FF2B5EF4-FFF2-40B4-BE49-F238E27FC236}">
                <a16:creationId xmlns:a16="http://schemas.microsoft.com/office/drawing/2014/main" id="{A71DB8E2-7E77-B677-69C1-9C2862F3CA97}"/>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D34125B7-A4EE-4E78-C2F7-727957FFC2B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17</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25297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ED43-EC5A-4DF5-8E70-EDB8EBF595DF}"/>
              </a:ext>
            </a:extLst>
          </p:cNvPr>
          <p:cNvSpPr/>
          <p:nvPr/>
        </p:nvSpPr>
        <p:spPr>
          <a:xfrm>
            <a:off x="2083293" y="2639426"/>
            <a:ext cx="8025414" cy="810087"/>
          </a:xfrm>
          <a:prstGeom prst="roundRect">
            <a:avLst/>
          </a:prstGeom>
          <a:solidFill>
            <a:schemeClr val="accent5">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rPr>
              <a:t>Thank You </a:t>
            </a:r>
            <a:endParaRPr lang="en-GB" sz="2800" b="1" dirty="0">
              <a:solidFill>
                <a:srgbClr val="FF0000"/>
              </a:solidFill>
            </a:endParaRPr>
          </a:p>
        </p:txBody>
      </p:sp>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10;&#10;Description automatically generated">
            <a:extLst>
              <a:ext uri="{FF2B5EF4-FFF2-40B4-BE49-F238E27FC236}">
                <a16:creationId xmlns:a16="http://schemas.microsoft.com/office/drawing/2014/main" id="{29533FC2-6FCC-408E-920B-A6144E796F7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97529B05-225D-AE90-9ED5-FCA556F6B883}"/>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18</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496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38293"/>
            <a:ext cx="6906058" cy="584775"/>
          </a:xfrm>
          <a:prstGeom prst="rect">
            <a:avLst/>
          </a:prstGeom>
          <a:noFill/>
        </p:spPr>
        <p:txBody>
          <a:bodyPr wrap="none" rtlCol="0">
            <a:spAutoFit/>
          </a:bodyPr>
          <a:lstStyle/>
          <a:p>
            <a:r>
              <a:rPr lang="en-US" sz="3200" b="1" dirty="0">
                <a:solidFill>
                  <a:srgbClr val="0070C0"/>
                </a:solidFill>
                <a:latin typeface="Söhne"/>
              </a:rPr>
              <a:t>The Evolution of Network Management</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E0BD1DFE-0E59-4AD2-A7C8-3A3A6D48A1E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4D00F057-CB74-E38E-B54A-CF8286A0090A}"/>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72D5461-6A76-BA85-5526-23D79C2CF9C7}"/>
              </a:ext>
            </a:extLst>
          </p:cNvPr>
          <p:cNvGraphicFramePr>
            <a:graphicFrameLocks noGrp="1"/>
          </p:cNvGraphicFramePr>
          <p:nvPr>
            <p:extLst>
              <p:ext uri="{D42A27DB-BD31-4B8C-83A1-F6EECF244321}">
                <p14:modId xmlns:p14="http://schemas.microsoft.com/office/powerpoint/2010/main" val="1850434058"/>
              </p:ext>
            </p:extLst>
          </p:nvPr>
        </p:nvGraphicFramePr>
        <p:xfrm>
          <a:off x="1012728" y="1194449"/>
          <a:ext cx="9719075" cy="365760"/>
        </p:xfrm>
        <a:graphic>
          <a:graphicData uri="http://schemas.openxmlformats.org/drawingml/2006/table">
            <a:tbl>
              <a:tblPr firstRow="1" bandRow="1">
                <a:tableStyleId>{5C22544A-7EE6-4342-B048-85BDC9FD1C3A}</a:tableStyleId>
              </a:tblPr>
              <a:tblGrid>
                <a:gridCol w="1943815">
                  <a:extLst>
                    <a:ext uri="{9D8B030D-6E8A-4147-A177-3AD203B41FA5}">
                      <a16:colId xmlns:a16="http://schemas.microsoft.com/office/drawing/2014/main" val="1238395041"/>
                    </a:ext>
                  </a:extLst>
                </a:gridCol>
                <a:gridCol w="1943815">
                  <a:extLst>
                    <a:ext uri="{9D8B030D-6E8A-4147-A177-3AD203B41FA5}">
                      <a16:colId xmlns:a16="http://schemas.microsoft.com/office/drawing/2014/main" val="786951588"/>
                    </a:ext>
                  </a:extLst>
                </a:gridCol>
                <a:gridCol w="1943815">
                  <a:extLst>
                    <a:ext uri="{9D8B030D-6E8A-4147-A177-3AD203B41FA5}">
                      <a16:colId xmlns:a16="http://schemas.microsoft.com/office/drawing/2014/main" val="2645991132"/>
                    </a:ext>
                  </a:extLst>
                </a:gridCol>
                <a:gridCol w="1943815">
                  <a:extLst>
                    <a:ext uri="{9D8B030D-6E8A-4147-A177-3AD203B41FA5}">
                      <a16:colId xmlns:a16="http://schemas.microsoft.com/office/drawing/2014/main" val="3219551073"/>
                    </a:ext>
                  </a:extLst>
                </a:gridCol>
                <a:gridCol w="1943815">
                  <a:extLst>
                    <a:ext uri="{9D8B030D-6E8A-4147-A177-3AD203B41FA5}">
                      <a16:colId xmlns:a16="http://schemas.microsoft.com/office/drawing/2014/main" val="1818180488"/>
                    </a:ext>
                  </a:extLst>
                </a:gridCol>
              </a:tblGrid>
              <a:tr h="331481">
                <a:tc>
                  <a:txBody>
                    <a:bodyPr/>
                    <a:lstStyle/>
                    <a:p>
                      <a:pPr algn="ctr"/>
                      <a:r>
                        <a:rPr lang="en-US" dirty="0"/>
                        <a:t>4G (2010)</a:t>
                      </a:r>
                    </a:p>
                  </a:txBody>
                  <a:tcPr/>
                </a:tc>
                <a:tc>
                  <a:txBody>
                    <a:bodyPr/>
                    <a:lstStyle/>
                    <a:p>
                      <a:pPr algn="ctr"/>
                      <a:r>
                        <a:rPr lang="en-US" dirty="0"/>
                        <a:t>5G (2020)</a:t>
                      </a:r>
                    </a:p>
                  </a:txBody>
                  <a:tcPr/>
                </a:tc>
                <a:tc>
                  <a:txBody>
                    <a:bodyPr/>
                    <a:lstStyle/>
                    <a:p>
                      <a:pPr algn="ctr"/>
                      <a:r>
                        <a:rPr lang="en-US" dirty="0"/>
                        <a:t>5G-Adv (2024)</a:t>
                      </a:r>
                    </a:p>
                  </a:txBody>
                  <a:tcPr/>
                </a:tc>
                <a:tc>
                  <a:txBody>
                    <a:bodyPr/>
                    <a:lstStyle/>
                    <a:p>
                      <a:pPr algn="ctr"/>
                      <a:r>
                        <a:rPr lang="en-US" dirty="0"/>
                        <a:t>6G (2030)</a:t>
                      </a:r>
                    </a:p>
                  </a:txBody>
                  <a:tcPr/>
                </a:tc>
                <a:tc>
                  <a:txBody>
                    <a:bodyPr/>
                    <a:lstStyle/>
                    <a:p>
                      <a:pPr algn="ctr"/>
                      <a:r>
                        <a:rPr lang="en-US" dirty="0"/>
                        <a:t>Future (2035+)</a:t>
                      </a:r>
                    </a:p>
                  </a:txBody>
                  <a:tcPr/>
                </a:tc>
                <a:extLst>
                  <a:ext uri="{0D108BD9-81ED-4DB2-BD59-A6C34878D82A}">
                    <a16:rowId xmlns:a16="http://schemas.microsoft.com/office/drawing/2014/main" val="2500728642"/>
                  </a:ext>
                </a:extLst>
              </a:tr>
            </a:tbl>
          </a:graphicData>
        </a:graphic>
      </p:graphicFrame>
      <p:sp>
        <p:nvSpPr>
          <p:cNvPr id="4" name="TextBox 3">
            <a:extLst>
              <a:ext uri="{FF2B5EF4-FFF2-40B4-BE49-F238E27FC236}">
                <a16:creationId xmlns:a16="http://schemas.microsoft.com/office/drawing/2014/main" id="{A6F261B0-858A-5120-6CBF-A5BBF8679015}"/>
              </a:ext>
            </a:extLst>
          </p:cNvPr>
          <p:cNvSpPr txBox="1"/>
          <p:nvPr/>
        </p:nvSpPr>
        <p:spPr>
          <a:xfrm>
            <a:off x="1152660" y="1945501"/>
            <a:ext cx="1603420" cy="365760"/>
          </a:xfrm>
          <a:prstGeom prst="rect">
            <a:avLst/>
          </a:prstGeom>
          <a:noFill/>
        </p:spPr>
        <p:txBody>
          <a:bodyPr wrap="square" rtlCol="0">
            <a:spAutoFit/>
          </a:bodyPr>
          <a:lstStyle/>
          <a:p>
            <a:pPr algn="ctr"/>
            <a:r>
              <a:rPr lang="en-US" b="1" dirty="0"/>
              <a:t>Manual Config</a:t>
            </a:r>
          </a:p>
        </p:txBody>
      </p:sp>
      <p:sp>
        <p:nvSpPr>
          <p:cNvPr id="7" name="TextBox 6">
            <a:extLst>
              <a:ext uri="{FF2B5EF4-FFF2-40B4-BE49-F238E27FC236}">
                <a16:creationId xmlns:a16="http://schemas.microsoft.com/office/drawing/2014/main" id="{2E0A050D-D195-5C92-17BE-0F00BFDEB128}"/>
              </a:ext>
            </a:extLst>
          </p:cNvPr>
          <p:cNvSpPr txBox="1"/>
          <p:nvPr/>
        </p:nvSpPr>
        <p:spPr>
          <a:xfrm>
            <a:off x="3014852" y="1945501"/>
            <a:ext cx="1603420" cy="646331"/>
          </a:xfrm>
          <a:prstGeom prst="rect">
            <a:avLst/>
          </a:prstGeom>
          <a:noFill/>
        </p:spPr>
        <p:txBody>
          <a:bodyPr wrap="square" rtlCol="0">
            <a:spAutoFit/>
          </a:bodyPr>
          <a:lstStyle/>
          <a:p>
            <a:pPr algn="ctr"/>
            <a:r>
              <a:rPr lang="en-US" b="1" dirty="0"/>
              <a:t>Partial Automation</a:t>
            </a:r>
          </a:p>
        </p:txBody>
      </p:sp>
      <p:sp>
        <p:nvSpPr>
          <p:cNvPr id="10" name="TextBox 9">
            <a:extLst>
              <a:ext uri="{FF2B5EF4-FFF2-40B4-BE49-F238E27FC236}">
                <a16:creationId xmlns:a16="http://schemas.microsoft.com/office/drawing/2014/main" id="{717322ED-C18F-F14E-3AB0-4D6BEF3EF9BD}"/>
              </a:ext>
            </a:extLst>
          </p:cNvPr>
          <p:cNvSpPr txBox="1"/>
          <p:nvPr/>
        </p:nvSpPr>
        <p:spPr>
          <a:xfrm>
            <a:off x="5101628" y="1947179"/>
            <a:ext cx="1603420" cy="365760"/>
          </a:xfrm>
          <a:prstGeom prst="rect">
            <a:avLst/>
          </a:prstGeom>
          <a:noFill/>
        </p:spPr>
        <p:txBody>
          <a:bodyPr wrap="square" rtlCol="0">
            <a:spAutoFit/>
          </a:bodyPr>
          <a:lstStyle/>
          <a:p>
            <a:pPr algn="ctr"/>
            <a:r>
              <a:rPr lang="en-US" b="1" dirty="0"/>
              <a:t>Semi-Auto</a:t>
            </a:r>
          </a:p>
        </p:txBody>
      </p:sp>
      <p:sp>
        <p:nvSpPr>
          <p:cNvPr id="15" name="TextBox 14">
            <a:extLst>
              <a:ext uri="{FF2B5EF4-FFF2-40B4-BE49-F238E27FC236}">
                <a16:creationId xmlns:a16="http://schemas.microsoft.com/office/drawing/2014/main" id="{FE112A3F-80D7-A72C-1A19-F64E8876CCDC}"/>
              </a:ext>
            </a:extLst>
          </p:cNvPr>
          <p:cNvSpPr txBox="1"/>
          <p:nvPr/>
        </p:nvSpPr>
        <p:spPr>
          <a:xfrm>
            <a:off x="7061712" y="1945796"/>
            <a:ext cx="1603420" cy="646331"/>
          </a:xfrm>
          <a:prstGeom prst="rect">
            <a:avLst/>
          </a:prstGeom>
          <a:noFill/>
        </p:spPr>
        <p:txBody>
          <a:bodyPr wrap="square" rtlCol="0">
            <a:spAutoFit/>
          </a:bodyPr>
          <a:lstStyle/>
          <a:p>
            <a:pPr algn="ctr"/>
            <a:r>
              <a:rPr lang="en-US" b="1" dirty="0"/>
              <a:t>Autonomous Operation</a:t>
            </a:r>
          </a:p>
        </p:txBody>
      </p:sp>
      <p:sp>
        <p:nvSpPr>
          <p:cNvPr id="17" name="TextBox 16">
            <a:extLst>
              <a:ext uri="{FF2B5EF4-FFF2-40B4-BE49-F238E27FC236}">
                <a16:creationId xmlns:a16="http://schemas.microsoft.com/office/drawing/2014/main" id="{C2F0EEFA-4A26-EE95-C402-18FEA318601F}"/>
              </a:ext>
            </a:extLst>
          </p:cNvPr>
          <p:cNvSpPr txBox="1"/>
          <p:nvPr/>
        </p:nvSpPr>
        <p:spPr>
          <a:xfrm>
            <a:off x="9021796" y="1945500"/>
            <a:ext cx="1603420" cy="646331"/>
          </a:xfrm>
          <a:prstGeom prst="rect">
            <a:avLst/>
          </a:prstGeom>
          <a:noFill/>
        </p:spPr>
        <p:txBody>
          <a:bodyPr wrap="square" rtlCol="0">
            <a:spAutoFit/>
          </a:bodyPr>
          <a:lstStyle/>
          <a:p>
            <a:pPr algn="ctr"/>
            <a:r>
              <a:rPr lang="en-US" b="1" dirty="0"/>
              <a:t>Fully Auto Zero-Touch</a:t>
            </a:r>
          </a:p>
        </p:txBody>
      </p:sp>
      <p:cxnSp>
        <p:nvCxnSpPr>
          <p:cNvPr id="19" name="Straight Arrow Connector 18">
            <a:extLst>
              <a:ext uri="{FF2B5EF4-FFF2-40B4-BE49-F238E27FC236}">
                <a16:creationId xmlns:a16="http://schemas.microsoft.com/office/drawing/2014/main" id="{E2D17C06-A1CC-9DA9-6EC4-CB10A25580D9}"/>
              </a:ext>
            </a:extLst>
          </p:cNvPr>
          <p:cNvCxnSpPr>
            <a:endCxn id="4" idx="0"/>
          </p:cNvCxnSpPr>
          <p:nvPr/>
        </p:nvCxnSpPr>
        <p:spPr>
          <a:xfrm>
            <a:off x="1954370" y="1641169"/>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A288D7-AC53-36B8-7124-19C3713FAE38}"/>
              </a:ext>
            </a:extLst>
          </p:cNvPr>
          <p:cNvCxnSpPr/>
          <p:nvPr/>
        </p:nvCxnSpPr>
        <p:spPr>
          <a:xfrm>
            <a:off x="38403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14D287-B7BF-529A-39C7-C489DCC26398}"/>
              </a:ext>
            </a:extLst>
          </p:cNvPr>
          <p:cNvCxnSpPr/>
          <p:nvPr/>
        </p:nvCxnSpPr>
        <p:spPr>
          <a:xfrm>
            <a:off x="58596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6BE1C9-B58F-43DE-229D-79A07BF639D4}"/>
              </a:ext>
            </a:extLst>
          </p:cNvPr>
          <p:cNvCxnSpPr/>
          <p:nvPr/>
        </p:nvCxnSpPr>
        <p:spPr>
          <a:xfrm>
            <a:off x="791067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0E3F7D-FA2A-B1C7-33F8-BD9B45BADA31}"/>
              </a:ext>
            </a:extLst>
          </p:cNvPr>
          <p:cNvCxnSpPr/>
          <p:nvPr/>
        </p:nvCxnSpPr>
        <p:spPr>
          <a:xfrm>
            <a:off x="97966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27E185-EEE8-FC40-71C4-76AD3CB94C20}"/>
              </a:ext>
            </a:extLst>
          </p:cNvPr>
          <p:cNvSpPr/>
          <p:nvPr/>
        </p:nvSpPr>
        <p:spPr>
          <a:xfrm>
            <a:off x="435005" y="2705766"/>
            <a:ext cx="11310151" cy="15961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i="0" dirty="0">
                <a:solidFill>
                  <a:srgbClr val="667EEA"/>
                </a:solidFill>
                <a:effectLst/>
                <a:latin typeface="Söhne"/>
              </a:rPr>
              <a:t>        Complexity Explosion</a:t>
            </a:r>
          </a:p>
          <a:p>
            <a:pPr algn="l">
              <a:buNone/>
            </a:pPr>
            <a:endParaRPr lang="en-US" sz="1600" b="0" i="0" dirty="0">
              <a:solidFill>
                <a:srgbClr val="000000"/>
              </a:solidFill>
              <a:effectLst/>
              <a:latin typeface="Söhne"/>
            </a:endParaRPr>
          </a:p>
          <a:p>
            <a:pPr algn="l">
              <a:buNone/>
            </a:pPr>
            <a:endParaRPr lang="en-US" sz="1600" dirty="0">
              <a:solidFill>
                <a:srgbClr val="000000"/>
              </a:solidFill>
              <a:latin typeface="Söhne"/>
            </a:endParaRPr>
          </a:p>
          <a:p>
            <a:pPr algn="l">
              <a:buNone/>
            </a:pPr>
            <a:endParaRPr lang="en-US" sz="1600" b="0" i="0" dirty="0">
              <a:solidFill>
                <a:srgbClr val="000000"/>
              </a:solidFill>
              <a:effectLst/>
              <a:latin typeface="Söhne"/>
            </a:endParaRPr>
          </a:p>
          <a:p>
            <a:pPr algn="l">
              <a:buNone/>
            </a:pPr>
            <a:endParaRPr lang="en-US" sz="1600" dirty="0">
              <a:solidFill>
                <a:srgbClr val="000000"/>
              </a:solidFill>
              <a:latin typeface="Söhne"/>
            </a:endParaRPr>
          </a:p>
          <a:p>
            <a:pPr algn="l">
              <a:buNone/>
            </a:pPr>
            <a:endParaRPr lang="en-US" sz="1600" b="0" i="0" dirty="0">
              <a:solidFill>
                <a:srgbClr val="000000"/>
              </a:solidFill>
              <a:effectLst/>
              <a:latin typeface="Söhne"/>
            </a:endParaRPr>
          </a:p>
        </p:txBody>
      </p:sp>
      <p:sp>
        <p:nvSpPr>
          <p:cNvPr id="30" name="TextBox 29">
            <a:extLst>
              <a:ext uri="{FF2B5EF4-FFF2-40B4-BE49-F238E27FC236}">
                <a16:creationId xmlns:a16="http://schemas.microsoft.com/office/drawing/2014/main" id="{4CCDA1E3-E75E-4A8C-0C1F-D418AB09D9F8}"/>
              </a:ext>
            </a:extLst>
          </p:cNvPr>
          <p:cNvSpPr txBox="1"/>
          <p:nvPr/>
        </p:nvSpPr>
        <p:spPr>
          <a:xfrm>
            <a:off x="793728" y="3091057"/>
            <a:ext cx="4210071" cy="1077218"/>
          </a:xfrm>
          <a:prstGeom prst="rect">
            <a:avLst/>
          </a:prstGeom>
          <a:noFill/>
        </p:spPr>
        <p:txBody>
          <a:bodyPr wrap="square">
            <a:spAutoFit/>
          </a:bodyPr>
          <a:lstStyle/>
          <a:p>
            <a:pPr algn="l">
              <a:buNone/>
            </a:pPr>
            <a:r>
              <a:rPr lang="en-US" sz="1600" b="1" i="0" dirty="0">
                <a:solidFill>
                  <a:srgbClr val="000000"/>
                </a:solidFill>
                <a:effectLst/>
                <a:latin typeface="Söhne"/>
              </a:rPr>
              <a:t>4G Network:</a:t>
            </a:r>
          </a:p>
          <a:p>
            <a:pPr marL="285750" indent="-285750" algn="l">
              <a:buFont typeface="Arial" panose="020B0604020202020204" pitchFamily="34" charset="0"/>
              <a:buChar char="•"/>
            </a:pPr>
            <a:r>
              <a:rPr lang="en-US" sz="1600" b="0" i="0" dirty="0">
                <a:solidFill>
                  <a:srgbClr val="000000"/>
                </a:solidFill>
                <a:effectLst/>
                <a:latin typeface="Söhne"/>
              </a:rPr>
              <a:t>1,000 base stations</a:t>
            </a:r>
          </a:p>
          <a:p>
            <a:pPr marL="285750" indent="-285750" algn="l">
              <a:buFont typeface="Arial" panose="020B0604020202020204" pitchFamily="34" charset="0"/>
              <a:buChar char="•"/>
            </a:pPr>
            <a:r>
              <a:rPr lang="en-US" sz="1600" b="0" i="0" dirty="0">
                <a:solidFill>
                  <a:srgbClr val="000000"/>
                </a:solidFill>
                <a:effectLst/>
                <a:latin typeface="Söhne"/>
              </a:rPr>
              <a:t>100,000 parameters to configure</a:t>
            </a:r>
          </a:p>
          <a:p>
            <a:pPr marL="285750" indent="-285750" algn="l">
              <a:buFont typeface="Arial" panose="020B0604020202020204" pitchFamily="34" charset="0"/>
              <a:buChar char="•"/>
            </a:pPr>
            <a:r>
              <a:rPr lang="en-US" sz="1600" b="0" i="0" dirty="0">
                <a:solidFill>
                  <a:srgbClr val="000000"/>
                </a:solidFill>
                <a:effectLst/>
                <a:latin typeface="Söhne"/>
              </a:rPr>
              <a:t>Human engineers: Manageable </a:t>
            </a:r>
          </a:p>
        </p:txBody>
      </p:sp>
      <p:sp>
        <p:nvSpPr>
          <p:cNvPr id="31" name="TextBox 30">
            <a:extLst>
              <a:ext uri="{FF2B5EF4-FFF2-40B4-BE49-F238E27FC236}">
                <a16:creationId xmlns:a16="http://schemas.microsoft.com/office/drawing/2014/main" id="{92F29278-6A87-11B3-E8EF-93802C2611E8}"/>
              </a:ext>
            </a:extLst>
          </p:cNvPr>
          <p:cNvSpPr txBox="1"/>
          <p:nvPr/>
        </p:nvSpPr>
        <p:spPr>
          <a:xfrm>
            <a:off x="5773291" y="3091057"/>
            <a:ext cx="4210071" cy="1077218"/>
          </a:xfrm>
          <a:prstGeom prst="rect">
            <a:avLst/>
          </a:prstGeom>
          <a:noFill/>
        </p:spPr>
        <p:txBody>
          <a:bodyPr wrap="square">
            <a:spAutoFit/>
          </a:bodyPr>
          <a:lstStyle/>
          <a:p>
            <a:r>
              <a:rPr lang="en-US" sz="1600" b="1" dirty="0"/>
              <a:t>6G Network (Projected):</a:t>
            </a:r>
          </a:p>
          <a:p>
            <a:pPr marL="285750" indent="-285750">
              <a:buFont typeface="Arial" panose="020B0604020202020204" pitchFamily="34" charset="0"/>
              <a:buChar char="•"/>
            </a:pPr>
            <a:r>
              <a:rPr lang="en-US" sz="1600" dirty="0"/>
              <a:t>10,000,000 connection points </a:t>
            </a:r>
          </a:p>
          <a:p>
            <a:pPr marL="285750" indent="-285750">
              <a:buFont typeface="Arial" panose="020B0604020202020204" pitchFamily="34" charset="0"/>
              <a:buChar char="•"/>
            </a:pPr>
            <a:r>
              <a:rPr lang="en-US" sz="1600" dirty="0"/>
              <a:t>100,000,000,000+ parameters</a:t>
            </a:r>
          </a:p>
          <a:p>
            <a:pPr marL="285750" indent="-285750">
              <a:buFont typeface="Arial" panose="020B0604020202020204" pitchFamily="34" charset="0"/>
              <a:buChar char="•"/>
            </a:pPr>
            <a:r>
              <a:rPr lang="en-US" sz="1600" dirty="0"/>
              <a:t>Human engineers: IMPOSSIBLE </a:t>
            </a:r>
            <a:endParaRPr lang="en-US" sz="1600" b="0" i="0" dirty="0">
              <a:solidFill>
                <a:srgbClr val="000000"/>
              </a:solidFill>
              <a:effectLst/>
              <a:latin typeface="Söhne"/>
            </a:endParaRPr>
          </a:p>
        </p:txBody>
      </p:sp>
      <p:pic>
        <p:nvPicPr>
          <p:cNvPr id="33" name="Graphic 32" descr="Checkmark with solid fill">
            <a:extLst>
              <a:ext uri="{FF2B5EF4-FFF2-40B4-BE49-F238E27FC236}">
                <a16:creationId xmlns:a16="http://schemas.microsoft.com/office/drawing/2014/main" id="{88A57D25-E959-EDCC-F598-A0D057815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1728" y="3877007"/>
            <a:ext cx="219759" cy="219759"/>
          </a:xfrm>
          <a:prstGeom prst="rect">
            <a:avLst/>
          </a:prstGeom>
        </p:spPr>
      </p:pic>
      <p:pic>
        <p:nvPicPr>
          <p:cNvPr id="35" name="Graphic 34" descr="Close with solid fill">
            <a:extLst>
              <a:ext uri="{FF2B5EF4-FFF2-40B4-BE49-F238E27FC236}">
                <a16:creationId xmlns:a16="http://schemas.microsoft.com/office/drawing/2014/main" id="{EDB402CF-47DD-4B30-9D3B-139658A9C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2074" y="3877007"/>
            <a:ext cx="219600" cy="219600"/>
          </a:xfrm>
          <a:prstGeom prst="rect">
            <a:avLst/>
          </a:prstGeom>
        </p:spPr>
      </p:pic>
      <p:sp>
        <p:nvSpPr>
          <p:cNvPr id="36" name="Rectangle: Rounded Corners 35">
            <a:extLst>
              <a:ext uri="{FF2B5EF4-FFF2-40B4-BE49-F238E27FC236}">
                <a16:creationId xmlns:a16="http://schemas.microsoft.com/office/drawing/2014/main" id="{73335C3B-180C-9DFF-8073-C714BA46A4E0}"/>
              </a:ext>
            </a:extLst>
          </p:cNvPr>
          <p:cNvSpPr/>
          <p:nvPr/>
        </p:nvSpPr>
        <p:spPr>
          <a:xfrm>
            <a:off x="435005" y="4666713"/>
            <a:ext cx="11310151" cy="1520575"/>
          </a:xfrm>
          <a:prstGeom prst="roundRect">
            <a:avLst>
              <a:gd name="adj" fmla="val 7285"/>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900"/>
              </a:spcAft>
            </a:pPr>
            <a:r>
              <a:rPr lang="en-US" b="1" dirty="0"/>
              <a:t>THE CHALLENGE!</a:t>
            </a:r>
          </a:p>
          <a:p>
            <a:pPr algn="ctr">
              <a:spcAft>
                <a:spcPts val="900"/>
              </a:spcAft>
            </a:pPr>
            <a:r>
              <a:rPr lang="en-US" sz="1600" dirty="0"/>
              <a:t>How do we manage networks that are too complex for human operators to configure manually?</a:t>
            </a:r>
          </a:p>
          <a:p>
            <a:pPr algn="ctr">
              <a:spcAft>
                <a:spcPts val="900"/>
              </a:spcAft>
            </a:pPr>
            <a:r>
              <a:rPr lang="en-US" sz="1600" b="1" dirty="0"/>
              <a:t>ANSWER: </a:t>
            </a:r>
            <a:r>
              <a:rPr lang="en-US" sz="1600" dirty="0"/>
              <a:t>Intent-Based Autonomous Networks</a:t>
            </a:r>
            <a:endParaRPr lang="en-US" sz="1600" b="0" i="0" dirty="0">
              <a:solidFill>
                <a:srgbClr val="000000"/>
              </a:solidFill>
              <a:effectLst/>
              <a:latin typeface="Söhne"/>
            </a:endParaRPr>
          </a:p>
        </p:txBody>
      </p:sp>
    </p:spTree>
    <p:extLst>
      <p:ext uri="{BB962C8B-B14F-4D97-AF65-F5344CB8AC3E}">
        <p14:creationId xmlns:p14="http://schemas.microsoft.com/office/powerpoint/2010/main" val="57173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E9A8-50DA-2663-D722-EA93CEC5AF0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7844110-9DF0-4E6F-9930-FE7E8B8C13D9}"/>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1FA759DB-86B6-282D-2A8F-B225E1782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5F857028-0366-9F1E-2804-A5B2806A9BB2}"/>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744974-20CA-4A38-EFF4-5EB335FD267E}"/>
              </a:ext>
            </a:extLst>
          </p:cNvPr>
          <p:cNvSpPr txBox="1"/>
          <p:nvPr/>
        </p:nvSpPr>
        <p:spPr>
          <a:xfrm>
            <a:off x="550276" y="338293"/>
            <a:ext cx="6003438" cy="584775"/>
          </a:xfrm>
          <a:prstGeom prst="rect">
            <a:avLst/>
          </a:prstGeom>
          <a:noFill/>
        </p:spPr>
        <p:txBody>
          <a:bodyPr wrap="none" rtlCol="0">
            <a:spAutoFit/>
          </a:bodyPr>
          <a:lstStyle/>
          <a:p>
            <a:r>
              <a:rPr lang="en-US" sz="3200" b="1" dirty="0">
                <a:solidFill>
                  <a:srgbClr val="0070C0"/>
                </a:solidFill>
                <a:latin typeface="Söhne"/>
              </a:rPr>
              <a:t>What Are Intent-Based Networks?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FA854B5D-DD22-D697-3652-5A51580F43A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48" name="TextBox 47">
            <a:extLst>
              <a:ext uri="{FF2B5EF4-FFF2-40B4-BE49-F238E27FC236}">
                <a16:creationId xmlns:a16="http://schemas.microsoft.com/office/drawing/2014/main" id="{81789AE0-550E-921C-7B22-C249A28C1BA1}"/>
              </a:ext>
            </a:extLst>
          </p:cNvPr>
          <p:cNvSpPr txBox="1"/>
          <p:nvPr/>
        </p:nvSpPr>
        <p:spPr>
          <a:xfrm>
            <a:off x="860459" y="1586088"/>
            <a:ext cx="4690784" cy="3046988"/>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ctr">
              <a:buClr>
                <a:schemeClr val="tx1"/>
              </a:buClr>
              <a:buSzPct val="80000"/>
            </a:pPr>
            <a:r>
              <a:rPr lang="en-US" sz="1600" dirty="0">
                <a:solidFill>
                  <a:srgbClr val="374151"/>
                </a:solidFill>
                <a:latin typeface="Söhne"/>
              </a:rPr>
              <a:t>Traditional (Configuration-Based)</a:t>
            </a:r>
          </a:p>
          <a:p>
            <a:pPr>
              <a:buClr>
                <a:schemeClr val="tx1"/>
              </a:buClr>
              <a:buSzPct val="80000"/>
            </a:pPr>
            <a:endParaRPr lang="en-US" sz="1600" dirty="0">
              <a:solidFill>
                <a:srgbClr val="374151"/>
              </a:solidFill>
              <a:latin typeface="Söhne"/>
            </a:endParaRPr>
          </a:p>
          <a:p>
            <a:pPr algn="ctr">
              <a:buClr>
                <a:schemeClr val="tx1"/>
              </a:buClr>
              <a:buSzPct val="80000"/>
            </a:pPr>
            <a:r>
              <a:rPr lang="en-US" sz="1600" dirty="0">
                <a:solidFill>
                  <a:srgbClr val="374151"/>
                </a:solidFill>
                <a:latin typeface="Söhne"/>
              </a:rPr>
              <a:t>Network Engineer specifies HOW:</a:t>
            </a:r>
          </a:p>
          <a:p>
            <a:pPr>
              <a:buClr>
                <a:schemeClr val="tx1"/>
              </a:buClr>
              <a:buSzPct val="80000"/>
            </a:pPr>
            <a:r>
              <a:rPr lang="en-US" sz="1600" dirty="0">
                <a:solidFill>
                  <a:srgbClr val="374151"/>
                </a:solidFill>
                <a:latin typeface="Söhne"/>
              </a:rPr>
              <a:t>		↓</a:t>
            </a:r>
          </a:p>
          <a:p>
            <a:pPr algn="ctr">
              <a:buClr>
                <a:schemeClr val="tx1"/>
              </a:buClr>
              <a:buSzPct val="80000"/>
            </a:pPr>
            <a:r>
              <a:rPr lang="en-US" sz="1600" dirty="0">
                <a:solidFill>
                  <a:srgbClr val="374151"/>
                </a:solidFill>
                <a:latin typeface="Söhne"/>
              </a:rPr>
              <a:t>Set Router 1: QoS policy=7, bandwidth=50Mbps</a:t>
            </a:r>
          </a:p>
          <a:p>
            <a:pPr algn="ctr">
              <a:buClr>
                <a:schemeClr val="tx1"/>
              </a:buClr>
              <a:buSzPct val="80000"/>
            </a:pPr>
            <a:r>
              <a:rPr lang="en-US" sz="1600" dirty="0">
                <a:solidFill>
                  <a:srgbClr val="374151"/>
                </a:solidFill>
                <a:latin typeface="Söhne"/>
              </a:rPr>
              <a:t>Set Router 2: Priority=high, buffer=2048KB</a:t>
            </a:r>
          </a:p>
          <a:p>
            <a:pPr algn="ctr">
              <a:buClr>
                <a:schemeClr val="tx1"/>
              </a:buClr>
              <a:buSzPct val="80000"/>
            </a:pPr>
            <a:r>
              <a:rPr lang="en-US" sz="1600" dirty="0">
                <a:solidFill>
                  <a:srgbClr val="374151"/>
                </a:solidFill>
                <a:latin typeface="Söhne"/>
              </a:rPr>
              <a:t>Configure Switch 1: VLAN=105, MTU=9000</a:t>
            </a:r>
          </a:p>
          <a:p>
            <a:pPr algn="ctr">
              <a:buClr>
                <a:schemeClr val="tx1"/>
              </a:buClr>
              <a:buSzPct val="80000"/>
            </a:pPr>
            <a:r>
              <a:rPr lang="en-US" sz="1600" dirty="0">
                <a:solidFill>
                  <a:srgbClr val="374151"/>
                </a:solidFill>
                <a:latin typeface="Söhne"/>
              </a:rPr>
              <a:t>[... 50 more commands ...]</a:t>
            </a:r>
          </a:p>
          <a:p>
            <a:pPr>
              <a:buClr>
                <a:schemeClr val="tx1"/>
              </a:buClr>
              <a:buSzPct val="80000"/>
            </a:pPr>
            <a:r>
              <a:rPr lang="en-US" sz="1600" dirty="0">
                <a:solidFill>
                  <a:srgbClr val="374151"/>
                </a:solidFill>
                <a:latin typeface="Söhne"/>
              </a:rPr>
              <a:t>		↓</a:t>
            </a:r>
          </a:p>
          <a:p>
            <a:pPr algn="ctr">
              <a:buClr>
                <a:schemeClr val="tx1"/>
              </a:buClr>
              <a:buSzPct val="80000"/>
            </a:pPr>
            <a:r>
              <a:rPr lang="en-US" sz="1600" dirty="0">
                <a:solidFill>
                  <a:srgbClr val="374151"/>
                </a:solidFill>
                <a:latin typeface="Söhne"/>
              </a:rPr>
              <a:t>Time: Hours to Days</a:t>
            </a:r>
          </a:p>
          <a:p>
            <a:pPr algn="ctr">
              <a:buClr>
                <a:schemeClr val="tx1"/>
              </a:buClr>
              <a:buSzPct val="80000"/>
            </a:pPr>
            <a:r>
              <a:rPr lang="en-US" sz="1600" dirty="0">
                <a:solidFill>
                  <a:srgbClr val="374151"/>
                </a:solidFill>
                <a:latin typeface="Söhne"/>
              </a:rPr>
              <a:t>Error Rate: 5-10% (human mistakes)</a:t>
            </a:r>
          </a:p>
          <a:p>
            <a:pPr algn="ctr">
              <a:buClr>
                <a:schemeClr val="tx1"/>
              </a:buClr>
              <a:buSzPct val="80000"/>
            </a:pPr>
            <a:r>
              <a:rPr lang="en-US" sz="1600" dirty="0">
                <a:solidFill>
                  <a:srgbClr val="374151"/>
                </a:solidFill>
                <a:latin typeface="Söhne"/>
              </a:rPr>
              <a:t>Scalability: Poor (limited by human capacity)</a:t>
            </a:r>
          </a:p>
        </p:txBody>
      </p:sp>
      <p:sp>
        <p:nvSpPr>
          <p:cNvPr id="51" name="Rectangle: Rounded Corners 50">
            <a:extLst>
              <a:ext uri="{FF2B5EF4-FFF2-40B4-BE49-F238E27FC236}">
                <a16:creationId xmlns:a16="http://schemas.microsoft.com/office/drawing/2014/main" id="{B183DDE9-4E82-1D0F-25F2-B2A247CE57E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From Manual Commands to High-Level Intents</a:t>
            </a:r>
            <a:endParaRPr lang="en-GB" b="1" dirty="0">
              <a:latin typeface="Söhne"/>
            </a:endParaRPr>
          </a:p>
        </p:txBody>
      </p:sp>
      <p:sp>
        <p:nvSpPr>
          <p:cNvPr id="2" name="Decagon 1">
            <a:extLst>
              <a:ext uri="{FF2B5EF4-FFF2-40B4-BE49-F238E27FC236}">
                <a16:creationId xmlns:a16="http://schemas.microsoft.com/office/drawing/2014/main" id="{9D4647BC-4547-197A-8233-C8BA3BC10A58}"/>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104E809-74D7-82A5-C6AD-A0A0AF43E405}"/>
              </a:ext>
            </a:extLst>
          </p:cNvPr>
          <p:cNvGraphicFramePr>
            <a:graphicFrameLocks noGrp="1"/>
          </p:cNvGraphicFramePr>
          <p:nvPr>
            <p:extLst>
              <p:ext uri="{D42A27DB-BD31-4B8C-83A1-F6EECF244321}">
                <p14:modId xmlns:p14="http://schemas.microsoft.com/office/powerpoint/2010/main" val="19279399"/>
              </p:ext>
            </p:extLst>
          </p:nvPr>
        </p:nvGraphicFramePr>
        <p:xfrm>
          <a:off x="550276" y="5070475"/>
          <a:ext cx="5378450" cy="1080000"/>
        </p:xfrm>
        <a:graphic>
          <a:graphicData uri="http://schemas.openxmlformats.org/drawingml/2006/table">
            <a:tbl>
              <a:tblPr firstRow="1" bandRow="1">
                <a:tableStyleId>{5C22544A-7EE6-4342-B048-85BDC9FD1C3A}</a:tableStyleId>
              </a:tblPr>
              <a:tblGrid>
                <a:gridCol w="2689225">
                  <a:extLst>
                    <a:ext uri="{9D8B030D-6E8A-4147-A177-3AD203B41FA5}">
                      <a16:colId xmlns:a16="http://schemas.microsoft.com/office/drawing/2014/main" val="81787477"/>
                    </a:ext>
                  </a:extLst>
                </a:gridCol>
                <a:gridCol w="2689225">
                  <a:extLst>
                    <a:ext uri="{9D8B030D-6E8A-4147-A177-3AD203B41FA5}">
                      <a16:colId xmlns:a16="http://schemas.microsoft.com/office/drawing/2014/main" val="3794534306"/>
                    </a:ext>
                  </a:extLst>
                </a:gridCol>
              </a:tblGrid>
              <a:tr h="270000">
                <a:tc>
                  <a:txBody>
                    <a:bodyPr/>
                    <a:lstStyle/>
                    <a:p>
                      <a:pPr marL="0" indent="144145" algn="ctr" defTabSz="914400" rtl="0" eaLnBrk="1" latinLnBrk="0" hangingPunct="1">
                        <a:lnSpc>
                          <a:spcPts val="1200"/>
                        </a:lnSpc>
                        <a:buNone/>
                      </a:pPr>
                      <a:r>
                        <a:rPr lang="en-US" sz="1100" b="1" i="0" kern="1200" dirty="0">
                          <a:solidFill>
                            <a:schemeClr val="bg1"/>
                          </a:solidFill>
                          <a:latin typeface="Söhne"/>
                          <a:ea typeface="+mn-ea"/>
                          <a:cs typeface="+mn-cs"/>
                        </a:rPr>
                        <a:t>Manual Configuration</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bg1"/>
                          </a:solidFill>
                          <a:latin typeface="Söhne"/>
                          <a:ea typeface="+mn-ea"/>
                          <a:cs typeface="+mn-cs"/>
                        </a:rPr>
                        <a:t>Intent-Based Network</a:t>
                      </a:r>
                    </a:p>
                  </a:txBody>
                  <a:tcPr marL="68580" marR="68580" marT="0" marB="0" anchor="ctr"/>
                </a:tc>
                <a:extLst>
                  <a:ext uri="{0D108BD9-81ED-4DB2-BD59-A6C34878D82A}">
                    <a16:rowId xmlns:a16="http://schemas.microsoft.com/office/drawing/2014/main" val="2179048212"/>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Hundreds of CLI commands</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Keep Latency &lt; 60 </a:t>
                      </a:r>
                      <a:r>
                        <a:rPr lang="en-US" sz="1100" b="1" i="0" kern="1200" dirty="0" err="1">
                          <a:solidFill>
                            <a:schemeClr val="tx1"/>
                          </a:solidFill>
                          <a:latin typeface="Söhne"/>
                          <a:ea typeface="+mn-ea"/>
                          <a:cs typeface="+mn-cs"/>
                        </a:rPr>
                        <a:t>ms</a:t>
                      </a:r>
                      <a:endParaRPr lang="en-US" sz="1100" b="1" i="0" kern="1200" dirty="0">
                        <a:solidFill>
                          <a:schemeClr val="tx1"/>
                        </a:solidFill>
                        <a:latin typeface="Söhne"/>
                        <a:ea typeface="+mn-ea"/>
                        <a:cs typeface="+mn-cs"/>
                      </a:endParaRPr>
                    </a:p>
                  </a:txBody>
                  <a:tcPr marL="68580" marR="68580" marT="0" marB="0" anchor="ctr"/>
                </a:tc>
                <a:extLst>
                  <a:ext uri="{0D108BD9-81ED-4DB2-BD59-A6C34878D82A}">
                    <a16:rowId xmlns:a16="http://schemas.microsoft.com/office/drawing/2014/main" val="2655372576"/>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Reactive</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Proactive and Predictive</a:t>
                      </a:r>
                    </a:p>
                  </a:txBody>
                  <a:tcPr marL="68580" marR="68580" marT="0" marB="0" anchor="ctr"/>
                </a:tc>
                <a:extLst>
                  <a:ext uri="{0D108BD9-81ED-4DB2-BD59-A6C34878D82A}">
                    <a16:rowId xmlns:a16="http://schemas.microsoft.com/office/drawing/2014/main" val="1241379255"/>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Human-operated</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Self-driving</a:t>
                      </a:r>
                    </a:p>
                  </a:txBody>
                  <a:tcPr marL="68580" marR="68580" marT="0" marB="0" anchor="ctr"/>
                </a:tc>
                <a:extLst>
                  <a:ext uri="{0D108BD9-81ED-4DB2-BD59-A6C34878D82A}">
                    <a16:rowId xmlns:a16="http://schemas.microsoft.com/office/drawing/2014/main" val="3732201554"/>
                  </a:ext>
                </a:extLst>
              </a:tr>
            </a:tbl>
          </a:graphicData>
        </a:graphic>
      </p:graphicFrame>
      <p:sp>
        <p:nvSpPr>
          <p:cNvPr id="7" name="TextBox 6">
            <a:extLst>
              <a:ext uri="{FF2B5EF4-FFF2-40B4-BE49-F238E27FC236}">
                <a16:creationId xmlns:a16="http://schemas.microsoft.com/office/drawing/2014/main" id="{6F37072C-B715-4223-FD9D-21F8E816FC39}"/>
              </a:ext>
            </a:extLst>
          </p:cNvPr>
          <p:cNvSpPr txBox="1"/>
          <p:nvPr/>
        </p:nvSpPr>
        <p:spPr>
          <a:xfrm>
            <a:off x="2192790" y="4803502"/>
            <a:ext cx="2093421" cy="276999"/>
          </a:xfrm>
          <a:prstGeom prst="rect">
            <a:avLst/>
          </a:prstGeom>
          <a:noFill/>
        </p:spPr>
        <p:txBody>
          <a:bodyPr wrap="square">
            <a:spAutoFit/>
          </a:bodyPr>
          <a:lstStyle/>
          <a:p>
            <a:pPr algn="ctr"/>
            <a:r>
              <a:rPr lang="en-US" sz="1200" b="1" dirty="0">
                <a:solidFill>
                  <a:srgbClr val="374151"/>
                </a:solidFill>
                <a:latin typeface="Söhne"/>
              </a:rPr>
              <a:t>A side-by-side comparison:</a:t>
            </a:r>
            <a:endParaRPr lang="en-US" sz="1200" dirty="0">
              <a:solidFill>
                <a:srgbClr val="374151"/>
              </a:solidFill>
              <a:latin typeface="Söhne"/>
            </a:endParaRPr>
          </a:p>
        </p:txBody>
      </p:sp>
      <p:sp>
        <p:nvSpPr>
          <p:cNvPr id="5" name="TextBox 4">
            <a:extLst>
              <a:ext uri="{FF2B5EF4-FFF2-40B4-BE49-F238E27FC236}">
                <a16:creationId xmlns:a16="http://schemas.microsoft.com/office/drawing/2014/main" id="{8B43CAF4-83C3-585E-2DE1-5E3345C92234}"/>
              </a:ext>
            </a:extLst>
          </p:cNvPr>
          <p:cNvSpPr txBox="1"/>
          <p:nvPr/>
        </p:nvSpPr>
        <p:spPr>
          <a:xfrm>
            <a:off x="6568493" y="1586088"/>
            <a:ext cx="4690784" cy="4278094"/>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ctr">
              <a:buClr>
                <a:schemeClr val="tx1"/>
              </a:buClr>
              <a:buSzPct val="80000"/>
            </a:pPr>
            <a:r>
              <a:rPr lang="en-US" sz="1600" dirty="0">
                <a:solidFill>
                  <a:srgbClr val="374151"/>
                </a:solidFill>
                <a:latin typeface="Söhne"/>
              </a:rPr>
              <a:t>Intent-based (Goal-Based)</a:t>
            </a:r>
          </a:p>
          <a:p>
            <a:pPr algn="ctr">
              <a:buClr>
                <a:schemeClr val="tx1"/>
              </a:buClr>
              <a:buSzPct val="80000"/>
            </a:pPr>
            <a:endParaRPr lang="en-US" sz="1600" dirty="0">
              <a:solidFill>
                <a:srgbClr val="374151"/>
              </a:solidFill>
              <a:latin typeface="Söhne"/>
            </a:endParaRPr>
          </a:p>
          <a:p>
            <a:pPr algn="ctr">
              <a:buClr>
                <a:schemeClr val="tx1"/>
              </a:buClr>
              <a:buSzPct val="80000"/>
            </a:pPr>
            <a:r>
              <a:rPr lang="en-US" sz="1600" dirty="0">
                <a:solidFill>
                  <a:srgbClr val="374151"/>
                </a:solidFill>
                <a:latin typeface="Söhne"/>
              </a:rPr>
              <a:t>User specifies WHAT they want:</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"99% of URLLC users should experience  maximum latency of 60ms and packet loss &lt;1%" </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System automatically:</a:t>
            </a:r>
          </a:p>
          <a:p>
            <a:pPr lvl="2">
              <a:buClr>
                <a:schemeClr val="tx1"/>
              </a:buClr>
              <a:buSzPct val="80000"/>
            </a:pPr>
            <a:r>
              <a:rPr lang="en-US" sz="1600" dirty="0">
                <a:solidFill>
                  <a:srgbClr val="374151"/>
                </a:solidFill>
                <a:latin typeface="Söhne"/>
              </a:rPr>
              <a:t>- Translates intent → configurations</a:t>
            </a:r>
          </a:p>
          <a:p>
            <a:pPr lvl="2">
              <a:buClr>
                <a:schemeClr val="tx1"/>
              </a:buClr>
              <a:buSzPct val="80000"/>
            </a:pPr>
            <a:r>
              <a:rPr lang="en-US" sz="1600" dirty="0">
                <a:solidFill>
                  <a:srgbClr val="374151"/>
                </a:solidFill>
                <a:latin typeface="Söhne"/>
              </a:rPr>
              <a:t>- Configures all network elements </a:t>
            </a:r>
          </a:p>
          <a:p>
            <a:pPr lvl="2">
              <a:buClr>
                <a:schemeClr val="tx1"/>
              </a:buClr>
              <a:buSzPct val="80000"/>
            </a:pPr>
            <a:r>
              <a:rPr lang="en-US" sz="1600" dirty="0">
                <a:solidFill>
                  <a:srgbClr val="374151"/>
                </a:solidFill>
                <a:latin typeface="Söhne"/>
              </a:rPr>
              <a:t>- Monitors continuously</a:t>
            </a:r>
          </a:p>
          <a:p>
            <a:pPr lvl="2">
              <a:buClr>
                <a:schemeClr val="tx1"/>
              </a:buClr>
              <a:buSzPct val="80000"/>
            </a:pPr>
            <a:r>
              <a:rPr lang="en-US" sz="1600" dirty="0">
                <a:solidFill>
                  <a:srgbClr val="374151"/>
                </a:solidFill>
                <a:latin typeface="Söhne"/>
              </a:rPr>
              <a:t>- Adapts to changes </a:t>
            </a:r>
          </a:p>
          <a:p>
            <a:pPr lvl="2">
              <a:buClr>
                <a:schemeClr val="tx1"/>
              </a:buClr>
              <a:buSzPct val="80000"/>
            </a:pPr>
            <a:r>
              <a:rPr lang="en-US" sz="1600" dirty="0">
                <a:solidFill>
                  <a:srgbClr val="374151"/>
                </a:solidFill>
                <a:latin typeface="Söhne"/>
              </a:rPr>
              <a:t>- Resolves conflicts</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Time: Seconds to Minutes</a:t>
            </a:r>
          </a:p>
          <a:p>
            <a:pPr algn="ctr">
              <a:buClr>
                <a:schemeClr val="tx1"/>
              </a:buClr>
              <a:buSzPct val="80000"/>
            </a:pPr>
            <a:r>
              <a:rPr lang="en-US" sz="1600" dirty="0">
                <a:solidFill>
                  <a:srgbClr val="374151"/>
                </a:solidFill>
                <a:latin typeface="Söhne"/>
              </a:rPr>
              <a:t>Error Rate: &lt;0.1% (automated)</a:t>
            </a:r>
          </a:p>
          <a:p>
            <a:pPr algn="ctr">
              <a:buClr>
                <a:schemeClr val="tx1"/>
              </a:buClr>
              <a:buSzPct val="80000"/>
            </a:pPr>
            <a:r>
              <a:rPr lang="en-US" sz="1600" dirty="0">
                <a:solidFill>
                  <a:srgbClr val="374151"/>
                </a:solidFill>
                <a:latin typeface="Söhne"/>
              </a:rPr>
              <a:t>Scalability: Excellent (handles millions)</a:t>
            </a:r>
          </a:p>
        </p:txBody>
      </p:sp>
    </p:spTree>
    <p:extLst>
      <p:ext uri="{BB962C8B-B14F-4D97-AF65-F5344CB8AC3E}">
        <p14:creationId xmlns:p14="http://schemas.microsoft.com/office/powerpoint/2010/main" val="57945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84D61-0B32-C2DD-E257-F7365155F49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EC8B73-355C-16D7-F2CD-D7C1066AA7E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12107F8A-FE92-2A54-C7AD-728285E48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5A3EFAA4-3786-3231-248B-DDFFD4E24395}"/>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0C2F20-AF66-7156-9131-5E45ECF9B237}"/>
              </a:ext>
            </a:extLst>
          </p:cNvPr>
          <p:cNvSpPr txBox="1"/>
          <p:nvPr/>
        </p:nvSpPr>
        <p:spPr>
          <a:xfrm>
            <a:off x="550276" y="338293"/>
            <a:ext cx="8938088" cy="584775"/>
          </a:xfrm>
          <a:prstGeom prst="rect">
            <a:avLst/>
          </a:prstGeom>
          <a:noFill/>
        </p:spPr>
        <p:txBody>
          <a:bodyPr wrap="none" rtlCol="0">
            <a:spAutoFit/>
          </a:bodyPr>
          <a:lstStyle/>
          <a:p>
            <a:r>
              <a:rPr lang="en-US" sz="3200" b="1" dirty="0">
                <a:solidFill>
                  <a:srgbClr val="0070C0"/>
                </a:solidFill>
                <a:latin typeface="Söhne"/>
              </a:rPr>
              <a:t>The Problem: Networks Are Becoming Too Complex</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DB84B124-955F-7DAF-8E54-5BF2B684BEE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48" name="TextBox 47">
            <a:extLst>
              <a:ext uri="{FF2B5EF4-FFF2-40B4-BE49-F238E27FC236}">
                <a16:creationId xmlns:a16="http://schemas.microsoft.com/office/drawing/2014/main" id="{12705D66-E0CA-FC68-2C49-912A8706067E}"/>
              </a:ext>
            </a:extLst>
          </p:cNvPr>
          <p:cNvSpPr txBox="1"/>
          <p:nvPr/>
        </p:nvSpPr>
        <p:spPr>
          <a:xfrm>
            <a:off x="435008" y="1604162"/>
            <a:ext cx="11227138" cy="4247317"/>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marL="342900" indent="-342900" algn="just">
              <a:buSzPct val="80000"/>
              <a:buFont typeface="Wingdings" panose="05000000000000000000" pitchFamily="2" charset="2"/>
              <a:buChar char="§"/>
            </a:pPr>
            <a:r>
              <a:rPr lang="en-US" dirty="0">
                <a:solidFill>
                  <a:srgbClr val="374151"/>
                </a:solidFill>
                <a:latin typeface="Söhne"/>
              </a:rPr>
              <a:t>Modern networks = millions of parameters</a:t>
            </a:r>
          </a:p>
          <a:p>
            <a:pPr lvl="1" algn="just">
              <a:buSzPct val="80000"/>
            </a:pPr>
            <a:r>
              <a:rPr lang="en-US" dirty="0">
                <a:solidFill>
                  <a:srgbClr val="374151"/>
                </a:solidFill>
                <a:latin typeface="Söhne"/>
              </a:rPr>
              <a:t>(traffic patterns, service requirements, topology changes)</a:t>
            </a:r>
          </a:p>
          <a:p>
            <a:pPr marL="342900" indent="-342900" algn="just">
              <a:buSzPct val="80000"/>
              <a:buFont typeface="Wingdings" panose="05000000000000000000" pitchFamily="2" charset="2"/>
              <a:buChar char="§"/>
            </a:pPr>
            <a:r>
              <a:rPr lang="en-US" dirty="0">
                <a:solidFill>
                  <a:srgbClr val="374151"/>
                </a:solidFill>
                <a:latin typeface="Söhne"/>
              </a:rPr>
              <a:t>Human configuration is no longer scalable</a:t>
            </a:r>
          </a:p>
          <a:p>
            <a:pPr lvl="1" algn="just">
              <a:buSzPct val="80000"/>
            </a:pPr>
            <a:r>
              <a:rPr lang="en-US" dirty="0">
                <a:solidFill>
                  <a:srgbClr val="374151"/>
                </a:solidFill>
                <a:latin typeface="Söhne"/>
              </a:rPr>
              <a:t>→ Too slow</a:t>
            </a:r>
          </a:p>
          <a:p>
            <a:pPr lvl="1" algn="just">
              <a:buSzPct val="80000"/>
            </a:pPr>
            <a:r>
              <a:rPr lang="en-US" dirty="0">
                <a:solidFill>
                  <a:srgbClr val="374151"/>
                </a:solidFill>
                <a:latin typeface="Söhne"/>
              </a:rPr>
              <a:t>→ Too error-prone</a:t>
            </a:r>
          </a:p>
          <a:p>
            <a:pPr lvl="1" algn="just">
              <a:buSzPct val="80000"/>
            </a:pPr>
            <a:r>
              <a:rPr lang="en-US" dirty="0">
                <a:solidFill>
                  <a:srgbClr val="374151"/>
                </a:solidFill>
                <a:latin typeface="Söhne"/>
              </a:rPr>
              <a:t>→ Too complex</a:t>
            </a:r>
          </a:p>
          <a:p>
            <a:pPr marL="342900" indent="-342900" algn="just">
              <a:buSzPct val="80000"/>
              <a:buFont typeface="Wingdings" panose="05000000000000000000" pitchFamily="2" charset="2"/>
              <a:buChar char="§"/>
            </a:pPr>
            <a:r>
              <a:rPr lang="en-US" dirty="0">
                <a:solidFill>
                  <a:srgbClr val="374151"/>
                </a:solidFill>
                <a:latin typeface="Söhne"/>
              </a:rPr>
              <a:t>Services are becoming diverse</a:t>
            </a:r>
          </a:p>
          <a:p>
            <a:pPr marL="742950" lvl="1" indent="-285750" algn="just">
              <a:buSzPct val="80000"/>
              <a:buFont typeface="Arial" panose="020B0604020202020204" pitchFamily="34" charset="0"/>
              <a:buChar char="•"/>
            </a:pPr>
            <a:r>
              <a:rPr lang="en-US" dirty="0">
                <a:solidFill>
                  <a:srgbClr val="374151"/>
                </a:solidFill>
                <a:latin typeface="Söhne"/>
              </a:rPr>
              <a:t>URLLC needs ultra-low latency</a:t>
            </a:r>
          </a:p>
          <a:p>
            <a:pPr marL="742950" lvl="1" indent="-285750" algn="just">
              <a:buSzPct val="80000"/>
              <a:buFont typeface="Arial" panose="020B0604020202020204" pitchFamily="34" charset="0"/>
              <a:buChar char="•"/>
            </a:pPr>
            <a:r>
              <a:rPr lang="en-US" dirty="0">
                <a:solidFill>
                  <a:srgbClr val="374151"/>
                </a:solidFill>
                <a:latin typeface="Söhne"/>
              </a:rPr>
              <a:t>Conversational video needs high </a:t>
            </a:r>
            <a:r>
              <a:rPr lang="en-US" dirty="0" err="1">
                <a:solidFill>
                  <a:srgbClr val="374151"/>
                </a:solidFill>
                <a:latin typeface="Söhne"/>
              </a:rPr>
              <a:t>QoE</a:t>
            </a:r>
            <a:endParaRPr lang="en-US" dirty="0">
              <a:solidFill>
                <a:srgbClr val="374151"/>
              </a:solidFill>
              <a:latin typeface="Söhne"/>
            </a:endParaRPr>
          </a:p>
          <a:p>
            <a:pPr marL="742950" lvl="1" indent="-285750" algn="just">
              <a:buSzPct val="80000"/>
              <a:buFont typeface="Arial" panose="020B0604020202020204" pitchFamily="34" charset="0"/>
              <a:buChar char="•"/>
            </a:pPr>
            <a:r>
              <a:rPr lang="en-US" dirty="0">
                <a:solidFill>
                  <a:srgbClr val="374151"/>
                </a:solidFill>
                <a:latin typeface="Söhne"/>
              </a:rPr>
              <a:t>IoT devices need massive connectivity</a:t>
            </a:r>
          </a:p>
          <a:p>
            <a:pPr marL="342900" indent="-342900" algn="just">
              <a:buSzPct val="80000"/>
              <a:buFont typeface="Wingdings" panose="05000000000000000000" pitchFamily="2" charset="2"/>
              <a:buChar char="§"/>
            </a:pPr>
            <a:r>
              <a:rPr lang="en-US" dirty="0">
                <a:solidFill>
                  <a:srgbClr val="374151"/>
                </a:solidFill>
                <a:latin typeface="Söhne"/>
              </a:rPr>
              <a:t>Conflicts naturally appear</a:t>
            </a:r>
          </a:p>
          <a:p>
            <a:pPr marL="742950" lvl="1" indent="-285750" algn="just">
              <a:buSzPct val="80000"/>
              <a:buFont typeface="Arial" panose="020B0604020202020204" pitchFamily="34" charset="0"/>
              <a:buChar char="•"/>
            </a:pPr>
            <a:r>
              <a:rPr lang="en-US" dirty="0">
                <a:solidFill>
                  <a:srgbClr val="374151"/>
                </a:solidFill>
                <a:latin typeface="Söhne"/>
              </a:rPr>
              <a:t>Changing one setting may break another service's KPI</a:t>
            </a:r>
          </a:p>
          <a:p>
            <a:pPr marL="342900" indent="-342900" algn="just">
              <a:buSzPct val="80000"/>
              <a:buFont typeface="Wingdings" panose="05000000000000000000" pitchFamily="2" charset="2"/>
              <a:buChar char="§"/>
            </a:pPr>
            <a:r>
              <a:rPr lang="en-US" dirty="0">
                <a:solidFill>
                  <a:srgbClr val="374151"/>
                </a:solidFill>
                <a:latin typeface="Söhne"/>
              </a:rPr>
              <a:t>Future 6G vision</a:t>
            </a:r>
          </a:p>
          <a:p>
            <a:pPr lvl="1" algn="just">
              <a:buSzPct val="80000"/>
            </a:pPr>
            <a:r>
              <a:rPr lang="en-US" dirty="0">
                <a:solidFill>
                  <a:srgbClr val="374151"/>
                </a:solidFill>
                <a:latin typeface="Söhne"/>
              </a:rPr>
              <a:t>→ Autonomous, self-optimizing, self-healing networks</a:t>
            </a:r>
          </a:p>
          <a:p>
            <a:pPr lvl="1" algn="just">
              <a:buSzPct val="80000"/>
            </a:pPr>
            <a:r>
              <a:rPr lang="en-US" dirty="0">
                <a:solidFill>
                  <a:srgbClr val="374151"/>
                </a:solidFill>
                <a:latin typeface="Söhne"/>
              </a:rPr>
              <a:t>→ Operated not by commands, but by intents</a:t>
            </a:r>
          </a:p>
        </p:txBody>
      </p:sp>
      <p:sp>
        <p:nvSpPr>
          <p:cNvPr id="51" name="Rectangle: Rounded Corners 50">
            <a:extLst>
              <a:ext uri="{FF2B5EF4-FFF2-40B4-BE49-F238E27FC236}">
                <a16:creationId xmlns:a16="http://schemas.microsoft.com/office/drawing/2014/main" id="{4EAACCAE-DEC4-1692-9EDD-02BE838AB3BF}"/>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Why Do We Need Intent-Based Zero-Touch Networks?</a:t>
            </a:r>
            <a:endParaRPr lang="en-GB" b="1" dirty="0">
              <a:latin typeface="Söhne"/>
            </a:endParaRPr>
          </a:p>
        </p:txBody>
      </p:sp>
      <p:sp>
        <p:nvSpPr>
          <p:cNvPr id="2" name="Decagon 1">
            <a:extLst>
              <a:ext uri="{FF2B5EF4-FFF2-40B4-BE49-F238E27FC236}">
                <a16:creationId xmlns:a16="http://schemas.microsoft.com/office/drawing/2014/main" id="{A5B54F5F-B330-E25A-33F9-6C5839E720C0}"/>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pic>
        <p:nvPicPr>
          <p:cNvPr id="5" name="Picture 4" descr="A person in a blue shirt&#10;&#10;AI-generated content may be incorrect.">
            <a:extLst>
              <a:ext uri="{FF2B5EF4-FFF2-40B4-BE49-F238E27FC236}">
                <a16:creationId xmlns:a16="http://schemas.microsoft.com/office/drawing/2014/main" id="{FFF5C0D2-0831-0EBA-33D1-8CA8A5B51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275079"/>
            <a:ext cx="1803042" cy="2704563"/>
          </a:xfrm>
          <a:prstGeom prst="rect">
            <a:avLst/>
          </a:prstGeom>
        </p:spPr>
      </p:pic>
      <p:pic>
        <p:nvPicPr>
          <p:cNvPr id="9" name="Picture 8" descr="A diagram of a network service&#10;&#10;AI-generated content may be incorrect.">
            <a:extLst>
              <a:ext uri="{FF2B5EF4-FFF2-40B4-BE49-F238E27FC236}">
                <a16:creationId xmlns:a16="http://schemas.microsoft.com/office/drawing/2014/main" id="{49453619-31B6-E554-150B-DF8B76392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695" y="2738842"/>
            <a:ext cx="2254316" cy="1777035"/>
          </a:xfrm>
          <a:prstGeom prst="rect">
            <a:avLst/>
          </a:prstGeom>
        </p:spPr>
      </p:pic>
      <p:cxnSp>
        <p:nvCxnSpPr>
          <p:cNvPr id="11" name="Straight Arrow Connector 10">
            <a:extLst>
              <a:ext uri="{FF2B5EF4-FFF2-40B4-BE49-F238E27FC236}">
                <a16:creationId xmlns:a16="http://schemas.microsoft.com/office/drawing/2014/main" id="{5C9A5A0A-45BF-4563-831E-CA9F1E6A12F3}"/>
              </a:ext>
            </a:extLst>
          </p:cNvPr>
          <p:cNvCxnSpPr>
            <a:endCxn id="9" idx="1"/>
          </p:cNvCxnSpPr>
          <p:nvPr/>
        </p:nvCxnSpPr>
        <p:spPr>
          <a:xfrm>
            <a:off x="8931499" y="3627359"/>
            <a:ext cx="38519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520497E-F8D8-9034-14D7-6D0E3EEE7EF0}"/>
              </a:ext>
            </a:extLst>
          </p:cNvPr>
          <p:cNvSpPr/>
          <p:nvPr/>
        </p:nvSpPr>
        <p:spPr>
          <a:xfrm>
            <a:off x="6832242" y="2152650"/>
            <a:ext cx="4738769" cy="3510106"/>
          </a:xfrm>
          <a:prstGeom prst="rect">
            <a:avLst/>
          </a:prstGeom>
          <a:noFill/>
          <a:ln>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13" name="TextBox 12">
            <a:extLst>
              <a:ext uri="{FF2B5EF4-FFF2-40B4-BE49-F238E27FC236}">
                <a16:creationId xmlns:a16="http://schemas.microsoft.com/office/drawing/2014/main" id="{9AA71C19-74F4-0111-2521-7C90A70FCFE9}"/>
              </a:ext>
            </a:extLst>
          </p:cNvPr>
          <p:cNvSpPr txBox="1"/>
          <p:nvPr/>
        </p:nvSpPr>
        <p:spPr>
          <a:xfrm>
            <a:off x="7613560" y="4979642"/>
            <a:ext cx="596721" cy="307777"/>
          </a:xfrm>
          <a:prstGeom prst="rect">
            <a:avLst/>
          </a:prstGeom>
          <a:noFill/>
        </p:spPr>
        <p:txBody>
          <a:bodyPr wrap="square" rtlCol="0">
            <a:spAutoFit/>
          </a:bodyPr>
          <a:lstStyle/>
          <a:p>
            <a:pPr algn="ctr"/>
            <a:r>
              <a:rPr lang="en-US" sz="1400" b="1" dirty="0">
                <a:latin typeface="Söhne"/>
              </a:rPr>
              <a:t>(a)</a:t>
            </a:r>
          </a:p>
        </p:txBody>
      </p:sp>
      <p:sp>
        <p:nvSpPr>
          <p:cNvPr id="14" name="TextBox 13">
            <a:extLst>
              <a:ext uri="{FF2B5EF4-FFF2-40B4-BE49-F238E27FC236}">
                <a16:creationId xmlns:a16="http://schemas.microsoft.com/office/drawing/2014/main" id="{DDEB253A-474D-1FFD-428A-C245F56D6E5B}"/>
              </a:ext>
            </a:extLst>
          </p:cNvPr>
          <p:cNvSpPr txBox="1"/>
          <p:nvPr/>
        </p:nvSpPr>
        <p:spPr>
          <a:xfrm>
            <a:off x="10443853" y="5005579"/>
            <a:ext cx="596721" cy="307777"/>
          </a:xfrm>
          <a:prstGeom prst="rect">
            <a:avLst/>
          </a:prstGeom>
          <a:noFill/>
        </p:spPr>
        <p:txBody>
          <a:bodyPr wrap="square" rtlCol="0">
            <a:spAutoFit/>
          </a:bodyPr>
          <a:lstStyle/>
          <a:p>
            <a:pPr algn="ctr"/>
            <a:r>
              <a:rPr lang="en-US" sz="1400" b="1" dirty="0">
                <a:latin typeface="Söhne"/>
              </a:rPr>
              <a:t>(b)</a:t>
            </a:r>
          </a:p>
        </p:txBody>
      </p:sp>
      <p:sp>
        <p:nvSpPr>
          <p:cNvPr id="16" name="TextBox 15">
            <a:extLst>
              <a:ext uri="{FF2B5EF4-FFF2-40B4-BE49-F238E27FC236}">
                <a16:creationId xmlns:a16="http://schemas.microsoft.com/office/drawing/2014/main" id="{CD8F0272-6684-8396-7F9E-E05BFB2F1CD1}"/>
              </a:ext>
            </a:extLst>
          </p:cNvPr>
          <p:cNvSpPr txBox="1"/>
          <p:nvPr/>
        </p:nvSpPr>
        <p:spPr>
          <a:xfrm>
            <a:off x="6681573" y="5354979"/>
            <a:ext cx="5040106" cy="307777"/>
          </a:xfrm>
          <a:prstGeom prst="rect">
            <a:avLst/>
          </a:prstGeom>
          <a:noFill/>
        </p:spPr>
        <p:txBody>
          <a:bodyPr wrap="square">
            <a:spAutoFit/>
          </a:bodyPr>
          <a:lstStyle/>
          <a:p>
            <a:pPr algn="ctr"/>
            <a:r>
              <a:rPr lang="en-US" sz="1400" b="1" dirty="0">
                <a:solidFill>
                  <a:srgbClr val="374151"/>
                </a:solidFill>
                <a:latin typeface="Söhne"/>
              </a:rPr>
              <a:t>Fig. </a:t>
            </a:r>
            <a:r>
              <a:rPr lang="en-US" sz="1400" dirty="0">
                <a:solidFill>
                  <a:srgbClr val="374151"/>
                </a:solidFill>
                <a:latin typeface="Söhne"/>
              </a:rPr>
              <a:t>Tangled manual networks to clean, intent-driven network</a:t>
            </a:r>
          </a:p>
        </p:txBody>
      </p:sp>
    </p:spTree>
    <p:extLst>
      <p:ext uri="{BB962C8B-B14F-4D97-AF65-F5344CB8AC3E}">
        <p14:creationId xmlns:p14="http://schemas.microsoft.com/office/powerpoint/2010/main" val="409093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967" y="6510633"/>
            <a:ext cx="1459740" cy="235202"/>
          </a:xfrm>
          <a:prstGeom prst="rect">
            <a:avLst/>
          </a:prstGeom>
        </p:spPr>
      </p:pic>
      <p:pic>
        <p:nvPicPr>
          <p:cNvPr id="5" name="object 5"/>
          <p:cNvPicPr/>
          <p:nvPr/>
        </p:nvPicPr>
        <p:blipFill>
          <a:blip r:embed="rId3" cstate="print"/>
          <a:stretch>
            <a:fillRect/>
          </a:stretch>
        </p:blipFill>
        <p:spPr>
          <a:xfrm>
            <a:off x="79247" y="6321552"/>
            <a:ext cx="11958828" cy="97536"/>
          </a:xfrm>
          <a:prstGeom prst="rect">
            <a:avLst/>
          </a:prstGeom>
        </p:spPr>
      </p:pic>
      <p:pic>
        <p:nvPicPr>
          <p:cNvPr id="6" name="object 6"/>
          <p:cNvPicPr/>
          <p:nvPr/>
        </p:nvPicPr>
        <p:blipFill>
          <a:blip r:embed="rId4" cstate="print"/>
          <a:stretch>
            <a:fillRect/>
          </a:stretch>
        </p:blipFill>
        <p:spPr>
          <a:xfrm>
            <a:off x="173431" y="112166"/>
            <a:ext cx="293629" cy="265068"/>
          </a:xfrm>
          <a:prstGeom prst="rect">
            <a:avLst/>
          </a:prstGeom>
        </p:spPr>
      </p:pic>
      <p:sp>
        <p:nvSpPr>
          <p:cNvPr id="8" name="object 8"/>
          <p:cNvSpPr/>
          <p:nvPr/>
        </p:nvSpPr>
        <p:spPr>
          <a:xfrm>
            <a:off x="435101" y="924305"/>
            <a:ext cx="11310620" cy="52705"/>
          </a:xfrm>
          <a:custGeom>
            <a:avLst/>
            <a:gdLst/>
            <a:ahLst/>
            <a:cxnLst/>
            <a:rect l="l" t="t" r="r" b="b"/>
            <a:pathLst>
              <a:path w="11310620" h="52705">
                <a:moveTo>
                  <a:pt x="0" y="0"/>
                </a:moveTo>
                <a:lnTo>
                  <a:pt x="11310112" y="52324"/>
                </a:lnTo>
              </a:path>
            </a:pathLst>
          </a:custGeom>
          <a:ln w="38100">
            <a:solidFill>
              <a:srgbClr val="FFC000"/>
            </a:solidFill>
          </a:ln>
        </p:spPr>
        <p:txBody>
          <a:bodyPr wrap="square" lIns="0" tIns="0" rIns="0" bIns="0" rtlCol="0"/>
          <a:lstStyle/>
          <a:p>
            <a:endParaRPr>
              <a:latin typeface="Söhne"/>
            </a:endParaRPr>
          </a:p>
        </p:txBody>
      </p:sp>
      <p:sp>
        <p:nvSpPr>
          <p:cNvPr id="78" name="object 78"/>
          <p:cNvSpPr txBox="1">
            <a:spLocks noGrp="1"/>
          </p:cNvSpPr>
          <p:nvPr>
            <p:ph type="title"/>
          </p:nvPr>
        </p:nvSpPr>
        <p:spPr>
          <a:xfrm>
            <a:off x="629208" y="400140"/>
            <a:ext cx="6064180" cy="456663"/>
          </a:xfrm>
          <a:prstGeom prst="rect">
            <a:avLst/>
          </a:prstGeom>
        </p:spPr>
        <p:txBody>
          <a:bodyPr vert="horz" wrap="square" lIns="0" tIns="13335" rIns="0" bIns="0" rtlCol="0">
            <a:spAutoFit/>
          </a:bodyPr>
          <a:lstStyle/>
          <a:p>
            <a:r>
              <a:rPr lang="en-US" sz="3200" b="1" dirty="0">
                <a:solidFill>
                  <a:srgbClr val="0070C0"/>
                </a:solidFill>
                <a:latin typeface="Söhne"/>
                <a:cs typeface="Times New Roman" panose="02020603050405020304" pitchFamily="18" charset="0"/>
              </a:rPr>
              <a:t>Problem Statement and Challenges</a:t>
            </a:r>
            <a:endParaRPr lang="en-GB" sz="3200" b="1" dirty="0">
              <a:solidFill>
                <a:srgbClr val="0070C0"/>
              </a:solidFill>
              <a:latin typeface="Söhne"/>
              <a:cs typeface="Times New Roman" panose="02020603050405020304" pitchFamily="18" charset="0"/>
            </a:endParaRPr>
          </a:p>
        </p:txBody>
      </p:sp>
      <p:sp>
        <p:nvSpPr>
          <p:cNvPr id="35" name="Decagon 34">
            <a:extLst>
              <a:ext uri="{FF2B5EF4-FFF2-40B4-BE49-F238E27FC236}">
                <a16:creationId xmlns:a16="http://schemas.microsoft.com/office/drawing/2014/main" id="{AB6A8369-D8E7-2DB9-4E2F-BB0BD6A8AD22}"/>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3</a:t>
            </a:r>
            <a:endParaRPr lang="en-US" b="1" dirty="0">
              <a:latin typeface="Söhne"/>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A3392F3-7548-4EC9-5DF9-D00A28EC400B}"/>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Why existing approaches are insufficient</a:t>
            </a:r>
            <a:endParaRPr lang="en-GB" b="1" dirty="0">
              <a:latin typeface="Söhne"/>
            </a:endParaRPr>
          </a:p>
        </p:txBody>
      </p:sp>
      <p:sp>
        <p:nvSpPr>
          <p:cNvPr id="4" name="Rectangle 3">
            <a:extLst>
              <a:ext uri="{FF2B5EF4-FFF2-40B4-BE49-F238E27FC236}">
                <a16:creationId xmlns:a16="http://schemas.microsoft.com/office/drawing/2014/main" id="{EB199073-CB9D-C5AF-F11F-7B11C1EF24C0}"/>
              </a:ext>
            </a:extLst>
          </p:cNvPr>
          <p:cNvSpPr/>
          <p:nvPr/>
        </p:nvSpPr>
        <p:spPr>
          <a:xfrm>
            <a:off x="440924" y="1524082"/>
            <a:ext cx="11310152" cy="2588813"/>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7" name="TextBox 6">
            <a:extLst>
              <a:ext uri="{FF2B5EF4-FFF2-40B4-BE49-F238E27FC236}">
                <a16:creationId xmlns:a16="http://schemas.microsoft.com/office/drawing/2014/main" id="{B47639C0-3F47-E96C-9312-FDAD5BFBCD1B}"/>
              </a:ext>
            </a:extLst>
          </p:cNvPr>
          <p:cNvSpPr txBox="1"/>
          <p:nvPr/>
        </p:nvSpPr>
        <p:spPr>
          <a:xfrm>
            <a:off x="638421" y="1524081"/>
            <a:ext cx="2347932" cy="369332"/>
          </a:xfrm>
          <a:prstGeom prst="rect">
            <a:avLst/>
          </a:prstGeom>
          <a:noFill/>
        </p:spPr>
        <p:txBody>
          <a:bodyPr wrap="square">
            <a:spAutoFit/>
          </a:bodyPr>
          <a:lstStyle/>
          <a:p>
            <a:pPr algn="l">
              <a:spcAft>
                <a:spcPts val="1125"/>
              </a:spcAft>
              <a:buNone/>
            </a:pPr>
            <a:r>
              <a:rPr lang="en-US" b="1" i="0" dirty="0">
                <a:solidFill>
                  <a:srgbClr val="E74C3C"/>
                </a:solidFill>
                <a:effectLst/>
                <a:latin typeface="Söhne"/>
              </a:rPr>
              <a:t>Main Challenges</a:t>
            </a:r>
          </a:p>
        </p:txBody>
      </p:sp>
      <p:sp>
        <p:nvSpPr>
          <p:cNvPr id="9" name="Rectangle: Rounded Corners 8">
            <a:extLst>
              <a:ext uri="{FF2B5EF4-FFF2-40B4-BE49-F238E27FC236}">
                <a16:creationId xmlns:a16="http://schemas.microsoft.com/office/drawing/2014/main" id="{2E9401ED-79DD-180B-833E-DD20D0C3E54C}"/>
              </a:ext>
            </a:extLst>
          </p:cNvPr>
          <p:cNvSpPr/>
          <p:nvPr/>
        </p:nvSpPr>
        <p:spPr>
          <a:xfrm>
            <a:off x="591777" y="2029557"/>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1. Complexity: </a:t>
            </a:r>
            <a:r>
              <a:rPr lang="en-US" sz="1400" i="0" dirty="0">
                <a:solidFill>
                  <a:srgbClr val="000000"/>
                </a:solidFill>
                <a:effectLst/>
                <a:latin typeface="Söhne"/>
              </a:rPr>
              <a:t>Mathematical models (queuing theory, Markov chains) cannot capture dynamic network complexity [3].</a:t>
            </a:r>
            <a:endParaRPr lang="en-US" dirty="0">
              <a:solidFill>
                <a:schemeClr val="tx1"/>
              </a:solidFill>
              <a:latin typeface="Söhne"/>
            </a:endParaRPr>
          </a:p>
        </p:txBody>
      </p:sp>
      <p:sp>
        <p:nvSpPr>
          <p:cNvPr id="10" name="Rectangle: Rounded Corners 9">
            <a:extLst>
              <a:ext uri="{FF2B5EF4-FFF2-40B4-BE49-F238E27FC236}">
                <a16:creationId xmlns:a16="http://schemas.microsoft.com/office/drawing/2014/main" id="{3854B9B3-83FF-A25A-12BE-FB0CA69D4CEA}"/>
              </a:ext>
            </a:extLst>
          </p:cNvPr>
          <p:cNvSpPr/>
          <p:nvPr/>
        </p:nvSpPr>
        <p:spPr>
          <a:xfrm>
            <a:off x="607835" y="2523355"/>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2. Scalability: </a:t>
            </a:r>
            <a:r>
              <a:rPr lang="en-US" sz="1400" i="0" dirty="0">
                <a:solidFill>
                  <a:srgbClr val="000000"/>
                </a:solidFill>
                <a:effectLst/>
                <a:latin typeface="Söhne"/>
              </a:rPr>
              <a:t>Traditional ML approaches (MLP, CNN) show poor generalization on large-scale networks.</a:t>
            </a:r>
            <a:endParaRPr lang="en-US" dirty="0">
              <a:solidFill>
                <a:schemeClr val="tx1"/>
              </a:solidFill>
              <a:latin typeface="Söhne"/>
            </a:endParaRPr>
          </a:p>
        </p:txBody>
      </p:sp>
      <p:sp>
        <p:nvSpPr>
          <p:cNvPr id="11" name="Rectangle: Rounded Corners 10">
            <a:extLst>
              <a:ext uri="{FF2B5EF4-FFF2-40B4-BE49-F238E27FC236}">
                <a16:creationId xmlns:a16="http://schemas.microsoft.com/office/drawing/2014/main" id="{D30A2EFE-2BF3-B439-6804-FFA482007C51}"/>
              </a:ext>
            </a:extLst>
          </p:cNvPr>
          <p:cNvSpPr/>
          <p:nvPr/>
        </p:nvSpPr>
        <p:spPr>
          <a:xfrm>
            <a:off x="607835" y="3056344"/>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3. Accuracy: </a:t>
            </a:r>
            <a:r>
              <a:rPr lang="en-US" sz="1400" i="0" dirty="0">
                <a:solidFill>
                  <a:srgbClr val="000000"/>
                </a:solidFill>
                <a:effectLst/>
                <a:latin typeface="Söhne"/>
              </a:rPr>
              <a:t>Prediction agents must be fast, accurate, and scalable for run-time conflict detection.</a:t>
            </a:r>
            <a:endParaRPr lang="en-US" dirty="0">
              <a:solidFill>
                <a:schemeClr val="tx1"/>
              </a:solidFill>
              <a:latin typeface="Söhne"/>
            </a:endParaRPr>
          </a:p>
        </p:txBody>
      </p:sp>
      <p:sp>
        <p:nvSpPr>
          <p:cNvPr id="12" name="Rectangle: Rounded Corners 11">
            <a:extLst>
              <a:ext uri="{FF2B5EF4-FFF2-40B4-BE49-F238E27FC236}">
                <a16:creationId xmlns:a16="http://schemas.microsoft.com/office/drawing/2014/main" id="{46600546-0426-3A12-79CD-285FB54D3B8A}"/>
              </a:ext>
            </a:extLst>
          </p:cNvPr>
          <p:cNvSpPr/>
          <p:nvPr/>
        </p:nvSpPr>
        <p:spPr>
          <a:xfrm>
            <a:off x="607835" y="3589333"/>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4. Generalization: </a:t>
            </a:r>
            <a:r>
              <a:rPr lang="en-US" sz="1400" i="0" dirty="0">
                <a:solidFill>
                  <a:srgbClr val="000000"/>
                </a:solidFill>
                <a:effectLst/>
                <a:latin typeface="Söhne"/>
              </a:rPr>
              <a:t>Models trained on one configuration should work on unseen topologies.</a:t>
            </a:r>
            <a:endParaRPr lang="en-US" dirty="0">
              <a:solidFill>
                <a:schemeClr val="tx1"/>
              </a:solidFill>
              <a:latin typeface="Söhne"/>
            </a:endParaRPr>
          </a:p>
        </p:txBody>
      </p:sp>
      <p:sp>
        <p:nvSpPr>
          <p:cNvPr id="14" name="Rectangle: Rounded Corners 13">
            <a:extLst>
              <a:ext uri="{FF2B5EF4-FFF2-40B4-BE49-F238E27FC236}">
                <a16:creationId xmlns:a16="http://schemas.microsoft.com/office/drawing/2014/main" id="{936693DF-4DAC-ECDA-2D6D-55B4E5AC0420}"/>
              </a:ext>
            </a:extLst>
          </p:cNvPr>
          <p:cNvSpPr/>
          <p:nvPr/>
        </p:nvSpPr>
        <p:spPr>
          <a:xfrm>
            <a:off x="435004" y="4276552"/>
            <a:ext cx="11310152" cy="562148"/>
          </a:xfrm>
          <a:prstGeom prst="roundRect">
            <a:avLst>
              <a:gd name="adj" fmla="val 7285"/>
            </a:avLst>
          </a:prstGeom>
          <a:solidFill>
            <a:srgbClr val="2CC36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400" b="1" i="0" dirty="0">
                <a:solidFill>
                  <a:srgbClr val="FFFFFF"/>
                </a:solidFill>
                <a:effectLst/>
                <a:latin typeface="Söhne"/>
              </a:rPr>
              <a:t>Research Question:</a:t>
            </a:r>
            <a:r>
              <a:rPr lang="en-US" sz="1400" b="0" i="0" dirty="0">
                <a:solidFill>
                  <a:srgbClr val="FFFFFF"/>
                </a:solidFill>
                <a:effectLst/>
                <a:latin typeface="Söhne"/>
              </a:rPr>
              <a:t> Can Graph Neural Networks enable accurate, scalable, and generalizable prediction agents for intent-based networks?</a:t>
            </a:r>
            <a:endParaRPr lang="en-US" sz="1400" b="0" i="0" dirty="0">
              <a:solidFill>
                <a:srgbClr val="000000"/>
              </a:solidFill>
              <a:effectLst/>
              <a:latin typeface="Söhne"/>
            </a:endParaRPr>
          </a:p>
        </p:txBody>
      </p:sp>
      <p:sp>
        <p:nvSpPr>
          <p:cNvPr id="15" name="Rectangle 14">
            <a:extLst>
              <a:ext uri="{FF2B5EF4-FFF2-40B4-BE49-F238E27FC236}">
                <a16:creationId xmlns:a16="http://schemas.microsoft.com/office/drawing/2014/main" id="{3C254F29-DABA-1A3F-AD0B-9F09AC65A1D4}"/>
              </a:ext>
            </a:extLst>
          </p:cNvPr>
          <p:cNvSpPr/>
          <p:nvPr/>
        </p:nvSpPr>
        <p:spPr>
          <a:xfrm>
            <a:off x="435005" y="4951620"/>
            <a:ext cx="11310151" cy="125701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i="0" dirty="0">
                <a:solidFill>
                  <a:srgbClr val="667EEA"/>
                </a:solidFill>
                <a:effectLst/>
                <a:latin typeface="Söhne"/>
              </a:rPr>
              <a:t>Paper's Goal</a:t>
            </a:r>
          </a:p>
          <a:p>
            <a:pPr algn="l">
              <a:buNone/>
            </a:pPr>
            <a:endParaRPr lang="en-US" sz="1600" b="0" i="0" dirty="0">
              <a:solidFill>
                <a:srgbClr val="000000"/>
              </a:solidFill>
              <a:effectLst/>
              <a:latin typeface="Söhne"/>
            </a:endParaRPr>
          </a:p>
          <a:p>
            <a:pPr algn="l">
              <a:buNone/>
            </a:pPr>
            <a:r>
              <a:rPr lang="en-US" sz="1600" b="0" i="0" dirty="0">
                <a:solidFill>
                  <a:srgbClr val="000000"/>
                </a:solidFill>
                <a:effectLst/>
                <a:latin typeface="Söhne"/>
              </a:rPr>
              <a:t>Develop a GNN framework that predicts KPIs (specifically latency) for intent-based networks by learning from the underlying graph representation of the network environment.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F9A4-B369-F6F8-2ED9-58727609ECB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C617F25-32A2-636C-FA43-31AA6BEF9765}"/>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64EBBBB-79A2-6178-821C-B08BD6E29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03CADEDF-933C-FF72-B0C5-EB1DD2AC306B}"/>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E9CEDC-0854-6AFB-2F95-78D953628285}"/>
              </a:ext>
            </a:extLst>
          </p:cNvPr>
          <p:cNvSpPr txBox="1"/>
          <p:nvPr/>
        </p:nvSpPr>
        <p:spPr>
          <a:xfrm>
            <a:off x="550276" y="338293"/>
            <a:ext cx="2492605" cy="584775"/>
          </a:xfrm>
          <a:prstGeom prst="rect">
            <a:avLst/>
          </a:prstGeom>
          <a:noFill/>
        </p:spPr>
        <p:txBody>
          <a:bodyPr wrap="none" rtlCol="0">
            <a:spAutoFit/>
          </a:bodyPr>
          <a:lstStyle/>
          <a:p>
            <a:r>
              <a:rPr lang="en-US" sz="3200" b="1" dirty="0">
                <a:solidFill>
                  <a:srgbClr val="0070C0"/>
                </a:solidFill>
                <a:latin typeface="Söhne"/>
              </a:rPr>
              <a:t>Related Work</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6FB5D37E-9C6A-DC72-6DF1-B796F4FB1B93}"/>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4461D669-B439-36A4-0FD5-D30203F73FC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GNN applications in network management</a:t>
            </a:r>
            <a:endParaRPr lang="en-GB" b="1" dirty="0">
              <a:latin typeface="Söhne"/>
            </a:endParaRPr>
          </a:p>
        </p:txBody>
      </p:sp>
      <p:sp>
        <p:nvSpPr>
          <p:cNvPr id="2" name="Decagon 1">
            <a:extLst>
              <a:ext uri="{FF2B5EF4-FFF2-40B4-BE49-F238E27FC236}">
                <a16:creationId xmlns:a16="http://schemas.microsoft.com/office/drawing/2014/main" id="{60C5B85D-5B46-EC29-1350-FCFFEBC69E27}"/>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D441DAEE-DD4A-BC59-E0A1-81296E81A734}"/>
              </a:ext>
            </a:extLst>
          </p:cNvPr>
          <p:cNvGraphicFramePr>
            <a:graphicFrameLocks noGrp="1"/>
          </p:cNvGraphicFramePr>
          <p:nvPr>
            <p:extLst>
              <p:ext uri="{D42A27DB-BD31-4B8C-83A1-F6EECF244321}">
                <p14:modId xmlns:p14="http://schemas.microsoft.com/office/powerpoint/2010/main" val="2829785252"/>
              </p:ext>
            </p:extLst>
          </p:nvPr>
        </p:nvGraphicFramePr>
        <p:xfrm>
          <a:off x="435004" y="1785114"/>
          <a:ext cx="11310151" cy="1755388"/>
        </p:xfrm>
        <a:graphic>
          <a:graphicData uri="http://schemas.openxmlformats.org/drawingml/2006/table">
            <a:tbl>
              <a:tblPr firstRow="1" bandRow="1">
                <a:tableStyleId>{5C22544A-7EE6-4342-B048-85BDC9FD1C3A}</a:tableStyleId>
              </a:tblPr>
              <a:tblGrid>
                <a:gridCol w="2998368">
                  <a:extLst>
                    <a:ext uri="{9D8B030D-6E8A-4147-A177-3AD203B41FA5}">
                      <a16:colId xmlns:a16="http://schemas.microsoft.com/office/drawing/2014/main" val="81787477"/>
                    </a:ext>
                  </a:extLst>
                </a:gridCol>
                <a:gridCol w="3172994">
                  <a:extLst>
                    <a:ext uri="{9D8B030D-6E8A-4147-A177-3AD203B41FA5}">
                      <a16:colId xmlns:a16="http://schemas.microsoft.com/office/drawing/2014/main" val="3794534306"/>
                    </a:ext>
                  </a:extLst>
                </a:gridCol>
                <a:gridCol w="5138789">
                  <a:extLst>
                    <a:ext uri="{9D8B030D-6E8A-4147-A177-3AD203B41FA5}">
                      <a16:colId xmlns:a16="http://schemas.microsoft.com/office/drawing/2014/main" val="4274161422"/>
                    </a:ext>
                  </a:extLst>
                </a:gridCol>
              </a:tblGrid>
              <a:tr h="330628">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Work</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Application</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Key Contribution</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327600">
                <a:tc>
                  <a:txBody>
                    <a:bodyPr/>
                    <a:lstStyle/>
                    <a:p>
                      <a:pPr marL="0" indent="144145" algn="ctr" defTabSz="914400" rtl="0" eaLnBrk="1" latinLnBrk="0" hangingPunct="1">
                        <a:lnSpc>
                          <a:spcPts val="1200"/>
                        </a:lnSpc>
                        <a:buNone/>
                      </a:pPr>
                      <a:r>
                        <a:rPr lang="en-US" sz="1400" b="1" i="0" kern="1200" dirty="0" err="1">
                          <a:solidFill>
                            <a:schemeClr val="tx1"/>
                          </a:solidFill>
                          <a:latin typeface="Söhne"/>
                          <a:ea typeface="+mn-ea"/>
                          <a:cs typeface="+mn-cs"/>
                        </a:rPr>
                        <a:t>RouteNet</a:t>
                      </a:r>
                      <a:r>
                        <a:rPr lang="en-US" sz="1400" b="1" i="0" kern="1200" dirty="0">
                          <a:solidFill>
                            <a:schemeClr val="tx1"/>
                          </a:solidFill>
                          <a:latin typeface="Söhne"/>
                          <a:ea typeface="+mn-ea"/>
                          <a:cs typeface="+mn-cs"/>
                        </a:rPr>
                        <a:t> [10]</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Delay Prediction</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dirty="0">
                          <a:solidFill>
                            <a:srgbClr val="000000"/>
                          </a:solidFill>
                          <a:effectLst/>
                          <a:latin typeface="Söhne"/>
                        </a:rPr>
                        <a:t>GNN recognizes topologies for per-path delay</a:t>
                      </a: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3276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Wang </a:t>
                      </a:r>
                      <a:r>
                        <a:rPr lang="en-US" sz="1400" b="1" i="0" kern="1200" dirty="0" err="1">
                          <a:solidFill>
                            <a:schemeClr val="tx1"/>
                          </a:solidFill>
                          <a:latin typeface="Söhne"/>
                          <a:ea typeface="+mn-ea"/>
                          <a:cs typeface="+mn-cs"/>
                        </a:rPr>
                        <a:t>etal</a:t>
                      </a:r>
                      <a:r>
                        <a:rPr lang="en-US" sz="1400" b="1" i="0" kern="1200" dirty="0">
                          <a:solidFill>
                            <a:schemeClr val="tx1"/>
                          </a:solidFill>
                          <a:latin typeface="Söhne"/>
                          <a:ea typeface="+mn-ea"/>
                          <a:cs typeface="+mn-cs"/>
                        </a:rPr>
                        <a:t>. [8]</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Network Slicing</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a:solidFill>
                            <a:schemeClr val="tx1"/>
                          </a:solidFill>
                          <a:latin typeface="Söhne"/>
                          <a:ea typeface="+mn-ea"/>
                          <a:cs typeface="+mn-cs"/>
                        </a:rPr>
                        <a:t>Virtual network representation, E2E metrics</a:t>
                      </a:r>
                      <a:endParaRPr lang="en-US" sz="1400" b="0"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3276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STGCN [11]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SDN latency</a:t>
                      </a:r>
                    </a:p>
                  </a:txBody>
                  <a:tcPr marL="68580" marR="68580" marT="0" marB="0" anchor="ctr">
                    <a:solidFill>
                      <a:schemeClr val="tx2">
                        <a:lumMod val="20000"/>
                        <a:lumOff val="80000"/>
                      </a:schemeClr>
                    </a:solidFill>
                  </a:tcPr>
                </a:tc>
                <a:tc>
                  <a:txBody>
                    <a:bodyPr/>
                    <a:lstStyle/>
                    <a:p>
                      <a:pPr algn="ctr">
                        <a:buNone/>
                      </a:pPr>
                      <a:r>
                        <a:rPr lang="en-US" sz="1400" b="0" i="0" kern="1200" dirty="0">
                          <a:solidFill>
                            <a:schemeClr val="tx1"/>
                          </a:solidFill>
                          <a:latin typeface="Söhne"/>
                          <a:ea typeface="+mn-ea"/>
                          <a:cs typeface="+mn-cs"/>
                        </a:rPr>
                        <a:t>Spatial-temporal forecasting in Abilene network</a:t>
                      </a:r>
                    </a:p>
                  </a:txBody>
                  <a:tcPr marL="114300" marR="114300" marT="114300" marB="114300" anchor="ctr">
                    <a:solidFill>
                      <a:schemeClr val="tx2">
                        <a:lumMod val="20000"/>
                        <a:lumOff val="80000"/>
                      </a:schemeClr>
                    </a:solidFill>
                  </a:tcPr>
                </a:tc>
                <a:extLst>
                  <a:ext uri="{0D108BD9-81ED-4DB2-BD59-A6C34878D82A}">
                    <a16:rowId xmlns:a16="http://schemas.microsoft.com/office/drawing/2014/main" val="3732201554"/>
                  </a:ext>
                </a:extLst>
              </a:tr>
              <a:tr h="3276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PERT-GNN [13]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Microservices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Latency prediction for resource allocation</a:t>
                      </a:r>
                    </a:p>
                  </a:txBody>
                  <a:tcPr marL="68580" marR="68580" marT="0" marB="0" anchor="ctr">
                    <a:solidFill>
                      <a:schemeClr val="tx2">
                        <a:lumMod val="20000"/>
                        <a:lumOff val="80000"/>
                      </a:schemeClr>
                    </a:solidFill>
                  </a:tcPr>
                </a:tc>
                <a:extLst>
                  <a:ext uri="{0D108BD9-81ED-4DB2-BD59-A6C34878D82A}">
                    <a16:rowId xmlns:a16="http://schemas.microsoft.com/office/drawing/2014/main" val="2454076118"/>
                  </a:ext>
                </a:extLst>
              </a:tr>
            </a:tbl>
          </a:graphicData>
        </a:graphic>
      </p:graphicFrame>
      <p:sp>
        <p:nvSpPr>
          <p:cNvPr id="4" name="Rectangle 3">
            <a:extLst>
              <a:ext uri="{FF2B5EF4-FFF2-40B4-BE49-F238E27FC236}">
                <a16:creationId xmlns:a16="http://schemas.microsoft.com/office/drawing/2014/main" id="{5D873078-F860-81A6-60B1-54BCD9787E21}"/>
              </a:ext>
            </a:extLst>
          </p:cNvPr>
          <p:cNvSpPr/>
          <p:nvPr/>
        </p:nvSpPr>
        <p:spPr>
          <a:xfrm>
            <a:off x="446846" y="1607898"/>
            <a:ext cx="3600000" cy="110566"/>
          </a:xfrm>
          <a:prstGeom prst="rect">
            <a:avLst/>
          </a:prstGeom>
          <a:solidFill>
            <a:srgbClr val="715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7" name="Rectangle 6">
            <a:extLst>
              <a:ext uri="{FF2B5EF4-FFF2-40B4-BE49-F238E27FC236}">
                <a16:creationId xmlns:a16="http://schemas.microsoft.com/office/drawing/2014/main" id="{D39C4918-6F3B-FA02-4155-4BC6C0A963C6}"/>
              </a:ext>
            </a:extLst>
          </p:cNvPr>
          <p:cNvSpPr/>
          <p:nvPr/>
        </p:nvSpPr>
        <p:spPr>
          <a:xfrm>
            <a:off x="4296000" y="1595008"/>
            <a:ext cx="3600000" cy="110566"/>
          </a:xfrm>
          <a:prstGeom prst="rect">
            <a:avLst/>
          </a:prstGeom>
          <a:solidFill>
            <a:srgbClr val="6879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13" name="Rectangle 12">
            <a:extLst>
              <a:ext uri="{FF2B5EF4-FFF2-40B4-BE49-F238E27FC236}">
                <a16:creationId xmlns:a16="http://schemas.microsoft.com/office/drawing/2014/main" id="{A29349DE-B88E-F93D-3FCA-CA053A15BAE9}"/>
              </a:ext>
            </a:extLst>
          </p:cNvPr>
          <p:cNvSpPr/>
          <p:nvPr/>
        </p:nvSpPr>
        <p:spPr>
          <a:xfrm>
            <a:off x="8145155" y="1606076"/>
            <a:ext cx="3600000" cy="110566"/>
          </a:xfrm>
          <a:prstGeom prst="rect">
            <a:avLst/>
          </a:prstGeom>
          <a:solidFill>
            <a:srgbClr val="705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24" name="Rectangle 23">
            <a:extLst>
              <a:ext uri="{FF2B5EF4-FFF2-40B4-BE49-F238E27FC236}">
                <a16:creationId xmlns:a16="http://schemas.microsoft.com/office/drawing/2014/main" id="{22FE54FB-CF8A-C905-6B33-232D9457F7E5}"/>
              </a:ext>
            </a:extLst>
          </p:cNvPr>
          <p:cNvSpPr/>
          <p:nvPr/>
        </p:nvSpPr>
        <p:spPr>
          <a:xfrm>
            <a:off x="435004" y="3703467"/>
            <a:ext cx="11310152" cy="98909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b="1" i="0" dirty="0">
                <a:solidFill>
                  <a:srgbClr val="667EEA"/>
                </a:solidFill>
                <a:effectLst/>
                <a:latin typeface="Söhne"/>
              </a:rPr>
              <a:t>Research Gap</a:t>
            </a:r>
          </a:p>
          <a:p>
            <a:pPr algn="l">
              <a:buNone/>
            </a:pPr>
            <a:r>
              <a:rPr lang="en-US" sz="1400" b="0" i="0" dirty="0">
                <a:solidFill>
                  <a:srgbClr val="000000"/>
                </a:solidFill>
                <a:effectLst/>
                <a:latin typeface="Söhne"/>
              </a:rPr>
              <a:t>No prior work focuses on </a:t>
            </a:r>
            <a:r>
              <a:rPr lang="en-US" sz="1400" b="1" i="0" dirty="0">
                <a:solidFill>
                  <a:srgbClr val="000000"/>
                </a:solidFill>
                <a:effectLst/>
                <a:latin typeface="Söhne"/>
              </a:rPr>
              <a:t>automatic generation of prediction models</a:t>
            </a:r>
            <a:r>
              <a:rPr lang="en-US" sz="1400" b="0" i="0" dirty="0">
                <a:solidFill>
                  <a:srgbClr val="000000"/>
                </a:solidFill>
                <a:effectLst/>
                <a:latin typeface="Söhne"/>
              </a:rPr>
              <a:t> for conflict detection in intent-based network management systems</a:t>
            </a:r>
          </a:p>
        </p:txBody>
      </p:sp>
      <p:sp>
        <p:nvSpPr>
          <p:cNvPr id="25" name="Rectangle 24">
            <a:extLst>
              <a:ext uri="{FF2B5EF4-FFF2-40B4-BE49-F238E27FC236}">
                <a16:creationId xmlns:a16="http://schemas.microsoft.com/office/drawing/2014/main" id="{B5FB31C0-19E9-1F2F-48E1-F7B705D302EB}"/>
              </a:ext>
            </a:extLst>
          </p:cNvPr>
          <p:cNvSpPr/>
          <p:nvPr/>
        </p:nvSpPr>
        <p:spPr>
          <a:xfrm>
            <a:off x="1244576" y="4907709"/>
            <a:ext cx="4044974" cy="1239235"/>
          </a:xfrm>
          <a:prstGeom prst="rect">
            <a:avLst/>
          </a:prstGeom>
          <a:solidFill>
            <a:srgbClr val="705C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600" b="0" i="0" dirty="0">
                <a:solidFill>
                  <a:srgbClr val="FFFFFF"/>
                </a:solidFill>
                <a:effectLst/>
                <a:latin typeface="Söhne"/>
              </a:rPr>
              <a:t>Why GNNs?</a:t>
            </a:r>
          </a:p>
          <a:p>
            <a:pPr algn="ctr">
              <a:spcBef>
                <a:spcPts val="1125"/>
              </a:spcBef>
              <a:spcAft>
                <a:spcPts val="1125"/>
              </a:spcAft>
              <a:buNone/>
            </a:pPr>
            <a:r>
              <a:rPr lang="en-US" sz="1600" b="0" i="0" dirty="0">
                <a:solidFill>
                  <a:srgbClr val="FFFFFF"/>
                </a:solidFill>
                <a:effectLst/>
                <a:latin typeface="Söhne"/>
              </a:rPr>
              <a:t>Networks ARE graphs!</a:t>
            </a:r>
          </a:p>
        </p:txBody>
      </p:sp>
      <p:sp>
        <p:nvSpPr>
          <p:cNvPr id="26" name="Rectangle 25">
            <a:extLst>
              <a:ext uri="{FF2B5EF4-FFF2-40B4-BE49-F238E27FC236}">
                <a16:creationId xmlns:a16="http://schemas.microsoft.com/office/drawing/2014/main" id="{9A87F3DD-8ED5-7D8D-FE6E-57FE104DEC06}"/>
              </a:ext>
            </a:extLst>
          </p:cNvPr>
          <p:cNvSpPr/>
          <p:nvPr/>
        </p:nvSpPr>
        <p:spPr>
          <a:xfrm>
            <a:off x="6445226" y="4907709"/>
            <a:ext cx="4044974" cy="1239235"/>
          </a:xfrm>
          <a:prstGeom prst="rect">
            <a:avLst/>
          </a:prstGeom>
          <a:solidFill>
            <a:srgbClr val="00B05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600" b="0" i="0" dirty="0">
                <a:solidFill>
                  <a:srgbClr val="FFFFFF"/>
                </a:solidFill>
                <a:effectLst/>
                <a:latin typeface="Söhne"/>
              </a:rPr>
              <a:t>GNN Advantage</a:t>
            </a:r>
          </a:p>
          <a:p>
            <a:pPr algn="ctr">
              <a:spcBef>
                <a:spcPts val="1125"/>
              </a:spcBef>
              <a:spcAft>
                <a:spcPts val="1125"/>
              </a:spcAft>
              <a:buNone/>
            </a:pPr>
            <a:r>
              <a:rPr lang="en-US" sz="1600" b="0" i="0" dirty="0">
                <a:solidFill>
                  <a:srgbClr val="FFFFFF"/>
                </a:solidFill>
                <a:effectLst/>
                <a:latin typeface="Söhne"/>
              </a:rPr>
              <a:t>Native topology modeling</a:t>
            </a:r>
          </a:p>
        </p:txBody>
      </p:sp>
    </p:spTree>
    <p:extLst>
      <p:ext uri="{BB962C8B-B14F-4D97-AF65-F5344CB8AC3E}">
        <p14:creationId xmlns:p14="http://schemas.microsoft.com/office/powerpoint/2010/main" val="2725598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2348F-F74E-5525-62F0-D8FB2A6BAC8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BCB15A-5AD2-4950-5A68-1CD7B9515867}"/>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C866A77D-89A4-E0E5-4E1F-7788DBFF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05AA5CE-F491-FFA5-5114-EFB798921852}"/>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8B950B-825D-64E9-9CDC-ABAC0D2424DA}"/>
              </a:ext>
            </a:extLst>
          </p:cNvPr>
          <p:cNvSpPr txBox="1"/>
          <p:nvPr/>
        </p:nvSpPr>
        <p:spPr>
          <a:xfrm>
            <a:off x="550276" y="338293"/>
            <a:ext cx="11008013" cy="584775"/>
          </a:xfrm>
          <a:prstGeom prst="rect">
            <a:avLst/>
          </a:prstGeom>
          <a:noFill/>
        </p:spPr>
        <p:txBody>
          <a:bodyPr wrap="none" rtlCol="0">
            <a:spAutoFit/>
          </a:bodyPr>
          <a:lstStyle/>
          <a:p>
            <a:r>
              <a:rPr lang="en-US" sz="3200" b="1" dirty="0">
                <a:solidFill>
                  <a:srgbClr val="0070C0"/>
                </a:solidFill>
              </a:rPr>
              <a:t>Intent Manager Function: The Brain of Intent-Based Networks</a:t>
            </a:r>
            <a:endParaRPr lang="en-GB" sz="3200" b="1" dirty="0">
              <a:solidFill>
                <a:srgbClr val="0070C0"/>
              </a:solidFill>
            </a:endParaRPr>
          </a:p>
        </p:txBody>
      </p:sp>
      <p:pic>
        <p:nvPicPr>
          <p:cNvPr id="47" name="Picture 46" descr="Logo&#10;&#10;Description automatically generated">
            <a:extLst>
              <a:ext uri="{FF2B5EF4-FFF2-40B4-BE49-F238E27FC236}">
                <a16:creationId xmlns:a16="http://schemas.microsoft.com/office/drawing/2014/main" id="{9D899684-6854-95A2-A188-91F1316A832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6CE940B8-D407-8D48-0F4B-50169361CA5F}"/>
              </a:ext>
            </a:extLst>
          </p:cNvPr>
          <p:cNvSpPr/>
          <p:nvPr/>
        </p:nvSpPr>
        <p:spPr>
          <a:xfrm>
            <a:off x="430504" y="1026660"/>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Intent Manager Function (IMF): How Intents Become Actions</a:t>
            </a:r>
            <a:endParaRPr lang="en-GB" b="1" dirty="0"/>
          </a:p>
        </p:txBody>
      </p:sp>
      <p:sp>
        <p:nvSpPr>
          <p:cNvPr id="2" name="Decagon 1">
            <a:extLst>
              <a:ext uri="{FF2B5EF4-FFF2-40B4-BE49-F238E27FC236}">
                <a16:creationId xmlns:a16="http://schemas.microsoft.com/office/drawing/2014/main" id="{4C0C69E3-9257-6059-6155-D7F1AB15D214}"/>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4</a:t>
            </a:r>
            <a:endParaRPr lang="en-US" b="1" dirty="0">
              <a:latin typeface="Times New Roman" panose="02020603050405020304" pitchFamily="18" charset="0"/>
              <a:cs typeface="Times New Roman" panose="02020603050405020304" pitchFamily="18" charset="0"/>
            </a:endParaRPr>
          </a:p>
        </p:txBody>
      </p:sp>
      <p:pic>
        <p:nvPicPr>
          <p:cNvPr id="10" name="Picture 9" descr="A diagram of a network emulator&#10;&#10;AI-generated content may be incorrect.">
            <a:extLst>
              <a:ext uri="{FF2B5EF4-FFF2-40B4-BE49-F238E27FC236}">
                <a16:creationId xmlns:a16="http://schemas.microsoft.com/office/drawing/2014/main" id="{68819566-BAD6-75E5-ACE0-6F2A0DFF4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232" y="1896806"/>
            <a:ext cx="4842535" cy="3395600"/>
          </a:xfrm>
          <a:prstGeom prst="rect">
            <a:avLst/>
          </a:prstGeom>
        </p:spPr>
      </p:pic>
      <p:sp>
        <p:nvSpPr>
          <p:cNvPr id="11" name="TextBox 10">
            <a:extLst>
              <a:ext uri="{FF2B5EF4-FFF2-40B4-BE49-F238E27FC236}">
                <a16:creationId xmlns:a16="http://schemas.microsoft.com/office/drawing/2014/main" id="{59F3128E-B9E2-DF1D-829D-4229B58BD384}"/>
              </a:ext>
            </a:extLst>
          </p:cNvPr>
          <p:cNvSpPr txBox="1"/>
          <p:nvPr/>
        </p:nvSpPr>
        <p:spPr>
          <a:xfrm>
            <a:off x="7238054" y="5292406"/>
            <a:ext cx="4841403" cy="276999"/>
          </a:xfrm>
          <a:prstGeom prst="rect">
            <a:avLst/>
          </a:prstGeom>
          <a:noFill/>
        </p:spPr>
        <p:txBody>
          <a:bodyPr wrap="square">
            <a:spAutoFit/>
          </a:bodyPr>
          <a:lstStyle/>
          <a:p>
            <a:pPr algn="ctr"/>
            <a:r>
              <a:rPr lang="en-US" sz="1200" b="1" dirty="0">
                <a:latin typeface="Söhne"/>
              </a:rPr>
              <a:t>Fig. </a:t>
            </a:r>
            <a:r>
              <a:rPr lang="en-US" sz="1200" dirty="0">
                <a:latin typeface="Söhne"/>
              </a:rPr>
              <a:t>Overview of the Intent Manager Function architecture.</a:t>
            </a:r>
          </a:p>
        </p:txBody>
      </p:sp>
      <p:sp>
        <p:nvSpPr>
          <p:cNvPr id="12" name="TextBox 11">
            <a:extLst>
              <a:ext uri="{FF2B5EF4-FFF2-40B4-BE49-F238E27FC236}">
                <a16:creationId xmlns:a16="http://schemas.microsoft.com/office/drawing/2014/main" id="{1D321F8C-0615-A6A5-DB35-40B8D8128265}"/>
              </a:ext>
            </a:extLst>
          </p:cNvPr>
          <p:cNvSpPr txBox="1"/>
          <p:nvPr/>
        </p:nvSpPr>
        <p:spPr>
          <a:xfrm>
            <a:off x="430504" y="1426613"/>
            <a:ext cx="6807550" cy="4760278"/>
          </a:xfrm>
          <a:prstGeom prst="rect">
            <a:avLst/>
          </a:prstGeom>
          <a:noFill/>
          <a:ln>
            <a:solidFill>
              <a:srgbClr val="0070C0"/>
            </a:solidFill>
            <a:prstDash val="lgDash"/>
          </a:ln>
        </p:spPr>
        <p:txBody>
          <a:bodyPr wrap="square">
            <a:spAutoFit/>
          </a:bodyPr>
          <a:lstStyle/>
          <a:p>
            <a:pPr>
              <a:spcAft>
                <a:spcPts val="400"/>
              </a:spcAft>
              <a:defRPr sz="1300" b="1">
                <a:solidFill>
                  <a:srgbClr val="4682B4"/>
                </a:solidFill>
              </a:defRPr>
            </a:pPr>
            <a:r>
              <a:rPr lang="en-US" sz="1200" b="1" dirty="0"/>
              <a:t>LAYER 1: USER / SERVICE LAYER</a:t>
            </a:r>
          </a:p>
          <a:p>
            <a:pPr lvl="1">
              <a:spcAft>
                <a:spcPts val="1200"/>
              </a:spcAft>
              <a:defRPr sz="1100"/>
            </a:pPr>
            <a:r>
              <a:rPr lang="en-US" sz="1050" b="1" dirty="0"/>
              <a:t>Users submit high-level intents in business language. Example: 'I want 99.9% availability' or 'I need low latency for video streaming.' These intents are passed to the IMF for translation into network configurations.</a:t>
            </a:r>
          </a:p>
          <a:p>
            <a:pPr>
              <a:spcAft>
                <a:spcPts val="400"/>
              </a:spcAft>
              <a:defRPr sz="1300" b="1">
                <a:solidFill>
                  <a:srgbClr val="003366"/>
                </a:solidFill>
              </a:defRPr>
            </a:pPr>
            <a:r>
              <a:rPr lang="en-US" sz="1200" b="1" dirty="0"/>
              <a:t>LAYER 2: INTENT MANAGEMENT FUNCTION (IMF) - THE INTELLIGENT CORE</a:t>
            </a:r>
          </a:p>
          <a:p>
            <a:pPr lvl="1">
              <a:spcAft>
                <a:spcPts val="800"/>
              </a:spcAft>
              <a:defRPr sz="1100"/>
            </a:pPr>
            <a:r>
              <a:rPr lang="en-US" sz="1050" b="1" dirty="0"/>
              <a:t>The IMF uses the MAPE-K control loop (Monitor, Analyze, Plan, Execute, Knowledge) to autonomously manage the network through continuous closed-loop operation:</a:t>
            </a:r>
          </a:p>
          <a:p>
            <a:pPr lvl="1">
              <a:spcAft>
                <a:spcPts val="200"/>
              </a:spcAft>
              <a:defRPr sz="1200" b="1">
                <a:solidFill>
                  <a:srgbClr val="0066CC"/>
                </a:solidFill>
              </a:defRPr>
            </a:pPr>
            <a:r>
              <a:rPr lang="en-US" sz="1100" b="1" dirty="0"/>
              <a:t>1. MONITOR (Data Grounding Agent):</a:t>
            </a:r>
          </a:p>
          <a:p>
            <a:pPr lvl="2">
              <a:spcAft>
                <a:spcPts val="600"/>
              </a:spcAft>
              <a:defRPr sz="1000"/>
            </a:pPr>
            <a:r>
              <a:rPr lang="en-US" sz="900" b="1" dirty="0"/>
              <a:t>Collects KPIs from the network (throughput, latency, packet loss, resource utilization), processes real-time measurements, and compares them against intent targets.</a:t>
            </a:r>
          </a:p>
          <a:p>
            <a:pPr lvl="1">
              <a:spcAft>
                <a:spcPts val="200"/>
              </a:spcAft>
              <a:defRPr sz="1200" b="1">
                <a:solidFill>
                  <a:srgbClr val="00994C"/>
                </a:solidFill>
              </a:defRPr>
            </a:pPr>
            <a:r>
              <a:rPr lang="en-US" sz="1100" b="1" dirty="0"/>
              <a:t>2. ANALYZE (Proposal Agent):</a:t>
            </a:r>
          </a:p>
          <a:p>
            <a:pPr lvl="2">
              <a:spcAft>
                <a:spcPts val="600"/>
              </a:spcAft>
              <a:defRPr sz="1000"/>
            </a:pPr>
            <a:r>
              <a:rPr lang="en-US" sz="900" b="1" dirty="0"/>
              <a:t>Identifies root causes when intents are not fulfilled. Generates multiple possible corrective actions (e.g., increase bandwidth, change routing, reallocate resources). Passes proposals to Planning stage.</a:t>
            </a:r>
          </a:p>
          <a:p>
            <a:pPr lvl="1">
              <a:spcAft>
                <a:spcPts val="200"/>
              </a:spcAft>
              <a:defRPr sz="1200" b="1">
                <a:solidFill>
                  <a:srgbClr val="CC0000"/>
                </a:solidFill>
              </a:defRPr>
            </a:pPr>
            <a:r>
              <a:rPr lang="en-US" sz="1100" b="1" dirty="0"/>
              <a:t>3. PLAN (Prediction Agent) ← OUR PAPER'S CONTRIBUTION:</a:t>
            </a:r>
          </a:p>
          <a:p>
            <a:pPr lvl="2">
              <a:spcAft>
                <a:spcPts val="600"/>
              </a:spcAft>
              <a:defRPr sz="1000"/>
            </a:pPr>
            <a:r>
              <a:rPr lang="en-US" sz="900" b="1" dirty="0"/>
              <a:t>Predicts the impact of each proposed action on ALL active intent KPIs. Detects potential conflicts (fixing one problem might violate other intents). Evaluates alternatives and selects the best action that optimizes overall performance without conflicts. This predictive capability enables truly autonomous zero-touch network operation.</a:t>
            </a:r>
          </a:p>
          <a:p>
            <a:pPr lvl="1">
              <a:spcAft>
                <a:spcPts val="200"/>
              </a:spcAft>
              <a:defRPr sz="1200" b="1">
                <a:solidFill>
                  <a:srgbClr val="993300"/>
                </a:solidFill>
              </a:defRPr>
            </a:pPr>
            <a:r>
              <a:rPr lang="en-US" sz="1100" b="1" dirty="0"/>
              <a:t>4. EXECUTE (Actuator Agent):</a:t>
            </a:r>
          </a:p>
          <a:p>
            <a:pPr lvl="2">
              <a:spcAft>
                <a:spcPts val="1200"/>
              </a:spcAft>
              <a:defRPr sz="1000"/>
            </a:pPr>
            <a:r>
              <a:rPr lang="en-US" sz="900" b="1" dirty="0"/>
              <a:t>Applies the selected configuration to network elements (routers, switches, base stations). Implements the chosen solution and loops back to Monitor stage to verify the outcome.</a:t>
            </a:r>
          </a:p>
          <a:p>
            <a:pPr>
              <a:spcAft>
                <a:spcPts val="400"/>
              </a:spcAft>
              <a:defRPr sz="1300" b="1">
                <a:solidFill>
                  <a:srgbClr val="696969"/>
                </a:solidFill>
              </a:defRPr>
            </a:pPr>
            <a:r>
              <a:rPr lang="en-US" sz="1200" b="1" dirty="0"/>
              <a:t>LAYER 3: NETWORK ELEMENTS LAYER</a:t>
            </a:r>
          </a:p>
          <a:p>
            <a:pPr lvl="1">
              <a:defRPr sz="1100"/>
            </a:pPr>
            <a:r>
              <a:rPr lang="en-US" sz="1050" b="1" dirty="0"/>
              <a:t>Physical and virtual infrastructure (routers, switches, base stations, servers). Receives configuration commands from IMF and executes them. Sends monitoring data back to complete the feedback loop for continuous autonomous management.</a:t>
            </a:r>
          </a:p>
        </p:txBody>
      </p:sp>
    </p:spTree>
    <p:extLst>
      <p:ext uri="{BB962C8B-B14F-4D97-AF65-F5344CB8AC3E}">
        <p14:creationId xmlns:p14="http://schemas.microsoft.com/office/powerpoint/2010/main" val="153604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5DECE-78D6-4E25-8AB3-EDE25A61453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C11074B-6ED5-BEBB-B465-1B045378E11D}"/>
              </a:ext>
            </a:extLst>
          </p:cNvPr>
          <p:cNvSpPr/>
          <p:nvPr/>
        </p:nvSpPr>
        <p:spPr>
          <a:xfrm>
            <a:off x="435004" y="5733343"/>
            <a:ext cx="11310153" cy="461958"/>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6" name="Rectangle: Rounded Corners 5">
            <a:extLst>
              <a:ext uri="{FF2B5EF4-FFF2-40B4-BE49-F238E27FC236}">
                <a16:creationId xmlns:a16="http://schemas.microsoft.com/office/drawing/2014/main" id="{A8DDDF50-3A94-D30A-6FEB-688509A18261}"/>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CA192A4-75FE-0A6C-3018-8A907C75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38B9CB5-71E3-2EBE-8DBC-8FC3A31B114D}"/>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3441C1-4E56-B348-A302-892E5C00F0C3}"/>
              </a:ext>
            </a:extLst>
          </p:cNvPr>
          <p:cNvSpPr txBox="1"/>
          <p:nvPr/>
        </p:nvSpPr>
        <p:spPr>
          <a:xfrm>
            <a:off x="550276" y="338293"/>
            <a:ext cx="7636258" cy="584775"/>
          </a:xfrm>
          <a:prstGeom prst="rect">
            <a:avLst/>
          </a:prstGeom>
          <a:noFill/>
        </p:spPr>
        <p:txBody>
          <a:bodyPr wrap="none" rtlCol="0">
            <a:spAutoFit/>
          </a:bodyPr>
          <a:lstStyle/>
          <a:p>
            <a:r>
              <a:rPr lang="en-US" sz="3200" b="1" dirty="0">
                <a:solidFill>
                  <a:srgbClr val="0070C0"/>
                </a:solidFill>
                <a:latin typeface="Söhne"/>
              </a:rPr>
              <a:t>MAPE-K Control Loop with Prediction Agent</a:t>
            </a:r>
          </a:p>
        </p:txBody>
      </p:sp>
      <p:pic>
        <p:nvPicPr>
          <p:cNvPr id="47" name="Picture 46" descr="Logo&#10;&#10;Description automatically generated">
            <a:extLst>
              <a:ext uri="{FF2B5EF4-FFF2-40B4-BE49-F238E27FC236}">
                <a16:creationId xmlns:a16="http://schemas.microsoft.com/office/drawing/2014/main" id="{B48EF58E-92FB-59EB-A6AA-86EF3E09415F}"/>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9A40441C-8703-4E92-7972-76CCFD5DF2EB}"/>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sp>
        <p:nvSpPr>
          <p:cNvPr id="7" name="Rounded Rectangle 4">
            <a:extLst>
              <a:ext uri="{FF2B5EF4-FFF2-40B4-BE49-F238E27FC236}">
                <a16:creationId xmlns:a16="http://schemas.microsoft.com/office/drawing/2014/main" id="{6F3746B8-6571-25E7-9CDA-6279A11A3689}"/>
              </a:ext>
            </a:extLst>
          </p:cNvPr>
          <p:cNvSpPr/>
          <p:nvPr/>
        </p:nvSpPr>
        <p:spPr>
          <a:xfrm>
            <a:off x="605307" y="1060370"/>
            <a:ext cx="10845604" cy="640080"/>
          </a:xfrm>
          <a:prstGeom prst="roundRect">
            <a:avLst>
              <a:gd name="adj" fmla="val 0"/>
            </a:avLst>
          </a:prstGeom>
          <a:solidFill>
            <a:schemeClr val="bg1"/>
          </a:solidFill>
          <a:ln w="19050">
            <a:solidFill>
              <a:srgbClr val="3498DB"/>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3498DB"/>
                </a:solidFill>
              </a:defRPr>
            </a:pPr>
            <a:r>
              <a:rPr kumimoji="0" lang="en-US" sz="1100" b="1" i="0" u="none" strike="noStrike" kern="1200" cap="none" spc="0" normalizeH="0" baseline="0" noProof="0" dirty="0">
                <a:ln>
                  <a:noFill/>
                </a:ln>
                <a:solidFill>
                  <a:srgbClr val="3498DB"/>
                </a:solidFill>
                <a:effectLst/>
                <a:uLnTx/>
                <a:uFillTx/>
                <a:latin typeface="Söhne"/>
              </a:rPr>
              <a:t>Step 1 - MONITOR: </a:t>
            </a:r>
            <a:r>
              <a:rPr kumimoji="0" lang="en-US" sz="1100" b="1" i="0" u="none" strike="noStrike" kern="1200" cap="none" spc="0" normalizeH="0" baseline="0" noProof="0" dirty="0">
                <a:ln>
                  <a:noFill/>
                </a:ln>
                <a:solidFill>
                  <a:srgbClr val="282828"/>
                </a:solidFill>
                <a:effectLst/>
                <a:uLnTx/>
                <a:uFillTx/>
                <a:latin typeface="Söhne"/>
              </a:rPr>
              <a:t>The monitoring agent measures network performance. Here, it found that URLLC latency is 75 milliseconds, but the target is less than 60 milliseconds. This violation triggers the next stage.</a:t>
            </a:r>
          </a:p>
        </p:txBody>
      </p:sp>
      <p:sp>
        <p:nvSpPr>
          <p:cNvPr id="9" name="Down Arrow 5">
            <a:extLst>
              <a:ext uri="{FF2B5EF4-FFF2-40B4-BE49-F238E27FC236}">
                <a16:creationId xmlns:a16="http://schemas.microsoft.com/office/drawing/2014/main" id="{4EC96265-D406-9DE8-D587-607CF751ED47}"/>
              </a:ext>
            </a:extLst>
          </p:cNvPr>
          <p:cNvSpPr/>
          <p:nvPr/>
        </p:nvSpPr>
        <p:spPr>
          <a:xfrm>
            <a:off x="6004288" y="1737026"/>
            <a:ext cx="171582" cy="150063"/>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
        <p:nvSpPr>
          <p:cNvPr id="13" name="Rounded Rectangle 6">
            <a:extLst>
              <a:ext uri="{FF2B5EF4-FFF2-40B4-BE49-F238E27FC236}">
                <a16:creationId xmlns:a16="http://schemas.microsoft.com/office/drawing/2014/main" id="{5EA5C14B-FB8C-F96B-D284-1B11AF334BE4}"/>
              </a:ext>
            </a:extLst>
          </p:cNvPr>
          <p:cNvSpPr/>
          <p:nvPr/>
        </p:nvSpPr>
        <p:spPr>
          <a:xfrm>
            <a:off x="605307" y="1930634"/>
            <a:ext cx="10851522" cy="777240"/>
          </a:xfrm>
          <a:prstGeom prst="roundRect">
            <a:avLst>
              <a:gd name="adj" fmla="val 3595"/>
            </a:avLst>
          </a:prstGeom>
          <a:solidFill>
            <a:schemeClr val="bg1"/>
          </a:solidFill>
          <a:ln w="19050">
            <a:solidFill>
              <a:srgbClr val="2ECC71"/>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2ECC71"/>
                </a:solidFill>
              </a:defRPr>
            </a:pPr>
            <a:r>
              <a:rPr kumimoji="0" lang="en-US" sz="1100" b="1" i="0" u="none" strike="noStrike" kern="1200" cap="none" spc="0" normalizeH="0" baseline="0" noProof="0" dirty="0">
                <a:ln>
                  <a:noFill/>
                </a:ln>
                <a:solidFill>
                  <a:srgbClr val="2ECC71"/>
                </a:solidFill>
                <a:effectLst/>
                <a:uLnTx/>
                <a:uFillTx/>
                <a:latin typeface="Söhne"/>
              </a:rPr>
              <a:t>Step 2 - ANALYZE: </a:t>
            </a:r>
            <a:r>
              <a:rPr kumimoji="0" lang="en-US" sz="1100" b="1" i="0" u="none" strike="noStrike" kern="1200" cap="none" spc="0" normalizeH="0" baseline="0" noProof="0" dirty="0">
                <a:ln>
                  <a:noFill/>
                </a:ln>
                <a:solidFill>
                  <a:srgbClr val="282828"/>
                </a:solidFill>
                <a:effectLst/>
                <a:uLnTx/>
                <a:uFillTx/>
                <a:latin typeface="Söhne"/>
              </a:rPr>
              <a:t>The analysis agent identifies that CPU overload is causing the problem. It then generates three possible solutions: add more server replicas, move users closer to the edge, or increase the priority of URLLC traffic. These proposals go to the planning stage.</a:t>
            </a:r>
          </a:p>
        </p:txBody>
      </p:sp>
      <p:sp>
        <p:nvSpPr>
          <p:cNvPr id="15" name="Rounded Rectangle 8">
            <a:extLst>
              <a:ext uri="{FF2B5EF4-FFF2-40B4-BE49-F238E27FC236}">
                <a16:creationId xmlns:a16="http://schemas.microsoft.com/office/drawing/2014/main" id="{B4E1C28F-B3EA-55F8-700A-018D5E3DD173}"/>
              </a:ext>
            </a:extLst>
          </p:cNvPr>
          <p:cNvSpPr/>
          <p:nvPr/>
        </p:nvSpPr>
        <p:spPr>
          <a:xfrm>
            <a:off x="605307" y="2954247"/>
            <a:ext cx="10851522" cy="1849313"/>
          </a:xfrm>
          <a:prstGeom prst="roundRect">
            <a:avLst>
              <a:gd name="adj" fmla="val 1409"/>
            </a:avLst>
          </a:prstGeom>
          <a:solidFill>
            <a:schemeClr val="bg1"/>
          </a:solidFill>
          <a:ln w="19050">
            <a:solidFill>
              <a:srgbClr val="E74C3C"/>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sz="1100" b="1">
                <a:solidFill>
                  <a:srgbClr val="E74C3C"/>
                </a:solidFill>
              </a:defRPr>
            </a:pPr>
            <a:r>
              <a:rPr kumimoji="0" lang="en-US" sz="1100" b="1" i="0" u="none" strike="noStrike" kern="1200" cap="none" spc="0" normalizeH="0" baseline="0" noProof="0" dirty="0">
                <a:ln>
                  <a:noFill/>
                </a:ln>
                <a:solidFill>
                  <a:srgbClr val="E74C3C"/>
                </a:solidFill>
                <a:effectLst/>
                <a:uLnTx/>
                <a:uFillTx/>
                <a:latin typeface="Söhne"/>
              </a:rPr>
              <a:t>Step 3 - PLAN with Prediction Agent (OUR PAPER'S CONTRIBUTION): </a:t>
            </a:r>
            <a:r>
              <a:rPr kumimoji="0" lang="en-US" sz="1100" b="1" i="0" u="none" strike="noStrike" kern="1200" cap="none" spc="0" normalizeH="0" baseline="0" noProof="0" dirty="0">
                <a:ln>
                  <a:noFill/>
                </a:ln>
                <a:solidFill>
                  <a:srgbClr val="282828"/>
                </a:solidFill>
                <a:effectLst/>
                <a:uLnTx/>
                <a:uFillTx/>
                <a:latin typeface="Söhne"/>
              </a:rPr>
              <a:t>This is where the paper contribution comes in. The Prediction Agent uses Graph Neural Networks to predict what will happen if we implement each proposed action. It doesn't just look at URLLC latency it predicts the impact on ALL network services.</a:t>
            </a:r>
          </a:p>
          <a:p>
            <a:pPr marL="628650" marR="0" lvl="1" indent="-171450" algn="l" defTabSz="457200" rtl="0" eaLnBrk="1" fontAlgn="auto" latinLnBrk="0" hangingPunct="1">
              <a:lnSpc>
                <a:spcPct val="100000"/>
              </a:lnSpc>
              <a:spcBef>
                <a:spcPts val="0"/>
              </a:spcBef>
              <a:spcAft>
                <a:spcPts val="500"/>
              </a:spcAft>
              <a:buClrTx/>
              <a:buSzTx/>
              <a:buFont typeface="Wingdings" panose="05000000000000000000" pitchFamily="2" charset="2"/>
              <a:buChar char="§"/>
              <a:tabLst/>
              <a:defRPr sz="1000">
                <a:solidFill>
                  <a:srgbClr val="282828"/>
                </a:solidFill>
              </a:defRPr>
            </a:pPr>
            <a:r>
              <a:rPr kumimoji="0" lang="en-US" sz="1000" b="0" i="0" u="none" strike="noStrike" kern="1200" cap="none" spc="0" normalizeH="0" baseline="0" noProof="0" dirty="0">
                <a:ln>
                  <a:noFill/>
                </a:ln>
                <a:solidFill>
                  <a:schemeClr val="tx1"/>
                </a:solidFill>
                <a:effectLst/>
                <a:uLnTx/>
                <a:uFillTx/>
                <a:latin typeface="Söhne"/>
              </a:rPr>
              <a:t>For the first action, adding replicas: We predict the latency will drop to 55 milliseconds, which is good. But video quality will decrease to 4.3 out of 5, and it costs 840 dollars per month.</a:t>
            </a:r>
          </a:p>
          <a:p>
            <a:pPr marL="628650" marR="0" lvl="1" indent="-171450" algn="l" defTabSz="457200" rtl="0" eaLnBrk="1" fontAlgn="auto" latinLnBrk="0" hangingPunct="1">
              <a:lnSpc>
                <a:spcPct val="100000"/>
              </a:lnSpc>
              <a:spcBef>
                <a:spcPts val="0"/>
              </a:spcBef>
              <a:spcAft>
                <a:spcPts val="500"/>
              </a:spcAft>
              <a:buClrTx/>
              <a:buSzTx/>
              <a:buFont typeface="Wingdings" panose="05000000000000000000" pitchFamily="2" charset="2"/>
              <a:buChar char="§"/>
              <a:tabLst/>
              <a:defRPr sz="1000" b="1">
                <a:solidFill>
                  <a:srgbClr val="2ECC71"/>
                </a:solidFill>
              </a:defRPr>
            </a:pPr>
            <a:r>
              <a:rPr kumimoji="0" lang="en-US" sz="1000" i="0" u="none" strike="noStrike" kern="1200" cap="none" spc="0" normalizeH="0" baseline="0" noProof="0" dirty="0">
                <a:ln>
                  <a:noFill/>
                </a:ln>
                <a:solidFill>
                  <a:schemeClr val="tx1"/>
                </a:solidFill>
                <a:effectLst/>
                <a:uLnTx/>
                <a:uFillTx/>
                <a:latin typeface="Söhne"/>
              </a:rPr>
              <a:t>For the second action, moving users to the edge: Latency improves to 45 milliseconds, video quality actually improves to 4.6 out of 5, and it only costs 120 dollars per month. This is clearly the best option.</a:t>
            </a:r>
          </a:p>
          <a:p>
            <a:pPr marL="628650" marR="0" lvl="1" indent="-171450" algn="l" defTabSz="457200" rtl="0" eaLnBrk="1" fontAlgn="auto" latinLnBrk="0" hangingPunct="1">
              <a:lnSpc>
                <a:spcPct val="100000"/>
              </a:lnSpc>
              <a:spcBef>
                <a:spcPts val="0"/>
              </a:spcBef>
              <a:spcAft>
                <a:spcPts val="800"/>
              </a:spcAft>
              <a:buClrTx/>
              <a:buSzTx/>
              <a:buFont typeface="Wingdings" panose="05000000000000000000" pitchFamily="2" charset="2"/>
              <a:buChar char="§"/>
              <a:tabLst/>
              <a:defRPr sz="1000">
                <a:solidFill>
                  <a:srgbClr val="282828"/>
                </a:solidFill>
              </a:defRPr>
            </a:pPr>
            <a:r>
              <a:rPr kumimoji="0" lang="en-US" sz="1000" b="0" i="0" u="none" strike="noStrike" kern="1200" cap="none" spc="0" normalizeH="0" baseline="0" noProof="0" dirty="0">
                <a:ln>
                  <a:noFill/>
                </a:ln>
                <a:solidFill>
                  <a:schemeClr val="tx1"/>
                </a:solidFill>
                <a:effectLst/>
                <a:uLnTx/>
                <a:uFillTx/>
                <a:latin typeface="Söhne"/>
              </a:rPr>
              <a:t>For the third action, increasing priority: Latency becomes 50 milliseconds, which meets our target. But video quality drops significantly to 3.8 out of 5. Even though this option is free, it creates a conflict with our video streaming requirements.</a:t>
            </a:r>
          </a:p>
          <a:p>
            <a:pPr marL="457200" marR="0" lvl="1" indent="0" algn="l" defTabSz="457200" rtl="0" eaLnBrk="1" fontAlgn="auto" latinLnBrk="0" hangingPunct="1">
              <a:lnSpc>
                <a:spcPct val="100000"/>
              </a:lnSpc>
              <a:spcBef>
                <a:spcPts val="0"/>
              </a:spcBef>
              <a:spcAft>
                <a:spcPts val="0"/>
              </a:spcAft>
              <a:buClrTx/>
              <a:buSzTx/>
              <a:buFontTx/>
              <a:buNone/>
              <a:tabLst/>
              <a:defRPr sz="1000" b="1">
                <a:solidFill>
                  <a:srgbClr val="282828"/>
                </a:solidFill>
              </a:defRPr>
            </a:pPr>
            <a:r>
              <a:rPr kumimoji="0" lang="en-US" sz="1000" b="1" i="0" u="none" strike="noStrike" kern="1200" cap="none" spc="0" normalizeH="0" baseline="0" noProof="0" dirty="0">
                <a:ln>
                  <a:noFill/>
                </a:ln>
                <a:solidFill>
                  <a:srgbClr val="282828"/>
                </a:solidFill>
                <a:effectLst/>
                <a:uLnTx/>
                <a:uFillTx/>
                <a:latin typeface="Söhne"/>
              </a:rPr>
              <a:t>The Prediction Agent selects the second action because it satisfies all requirements without creating new problems. This shows why prediction is critical—without it, we might choose the free option and unknowingly create video quality issues.</a:t>
            </a:r>
          </a:p>
        </p:txBody>
      </p:sp>
      <p:sp>
        <p:nvSpPr>
          <p:cNvPr id="17" name="Rounded Rectangle 10">
            <a:extLst>
              <a:ext uri="{FF2B5EF4-FFF2-40B4-BE49-F238E27FC236}">
                <a16:creationId xmlns:a16="http://schemas.microsoft.com/office/drawing/2014/main" id="{D349C6E6-0271-7BF0-22F5-2B1A8C906942}"/>
              </a:ext>
            </a:extLst>
          </p:cNvPr>
          <p:cNvSpPr/>
          <p:nvPr/>
        </p:nvSpPr>
        <p:spPr>
          <a:xfrm>
            <a:off x="605306" y="4955961"/>
            <a:ext cx="4680000" cy="548640"/>
          </a:xfrm>
          <a:prstGeom prst="roundRect">
            <a:avLst>
              <a:gd name="adj" fmla="val 2778"/>
            </a:avLst>
          </a:prstGeom>
          <a:solidFill>
            <a:schemeClr val="bg1"/>
          </a:solidFill>
          <a:ln w="19050">
            <a:solidFill>
              <a:srgbClr val="9B59B6"/>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9B59B6"/>
                </a:solidFill>
              </a:defRPr>
            </a:pPr>
            <a:r>
              <a:rPr kumimoji="0" lang="en-US" sz="1100" b="1" i="0" u="none" strike="noStrike" kern="1200" cap="none" spc="0" normalizeH="0" baseline="0" noProof="0" dirty="0">
                <a:ln>
                  <a:noFill/>
                </a:ln>
                <a:solidFill>
                  <a:srgbClr val="9B59B6"/>
                </a:solidFill>
                <a:effectLst/>
                <a:uLnTx/>
                <a:uFillTx/>
                <a:latin typeface="Söhne"/>
              </a:rPr>
              <a:t>Step 4 - EXECUTE: </a:t>
            </a:r>
            <a:r>
              <a:rPr kumimoji="0" lang="en-US" sz="1100" b="1" i="0" u="none" strike="noStrike" kern="1200" cap="none" spc="0" normalizeH="0" baseline="0" noProof="0" dirty="0">
                <a:ln>
                  <a:noFill/>
                </a:ln>
                <a:solidFill>
                  <a:srgbClr val="282828"/>
                </a:solidFill>
                <a:effectLst/>
                <a:uLnTx/>
                <a:uFillTx/>
                <a:latin typeface="Söhne"/>
              </a:rPr>
              <a:t>The system now implements the selected action. It migrates five users to the edge server and monitors the results to confirm success.</a:t>
            </a:r>
          </a:p>
        </p:txBody>
      </p:sp>
      <p:sp>
        <p:nvSpPr>
          <p:cNvPr id="18" name="Rounded Rectangle 11">
            <a:extLst>
              <a:ext uri="{FF2B5EF4-FFF2-40B4-BE49-F238E27FC236}">
                <a16:creationId xmlns:a16="http://schemas.microsoft.com/office/drawing/2014/main" id="{CA3FFAA5-7A48-865E-6A1C-6757BB6BE37A}"/>
              </a:ext>
            </a:extLst>
          </p:cNvPr>
          <p:cNvSpPr/>
          <p:nvPr/>
        </p:nvSpPr>
        <p:spPr>
          <a:xfrm>
            <a:off x="6793605" y="4955961"/>
            <a:ext cx="4679223" cy="548640"/>
          </a:xfrm>
          <a:prstGeom prst="roundRect">
            <a:avLst>
              <a:gd name="adj" fmla="val 463"/>
            </a:avLst>
          </a:prstGeom>
          <a:solidFill>
            <a:schemeClr val="bg1"/>
          </a:solidFill>
          <a:ln w="19050">
            <a:solidFill>
              <a:srgbClr val="34495E"/>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34495E"/>
                </a:solidFill>
              </a:defRPr>
            </a:pPr>
            <a:r>
              <a:rPr kumimoji="0" lang="en-US" sz="1100" b="1" i="0" u="none" strike="noStrike" kern="1200" cap="none" spc="0" normalizeH="0" baseline="0" noProof="0" dirty="0">
                <a:ln>
                  <a:noFill/>
                </a:ln>
                <a:solidFill>
                  <a:srgbClr val="34495E"/>
                </a:solidFill>
                <a:effectLst/>
                <a:uLnTx/>
                <a:uFillTx/>
                <a:latin typeface="Söhne"/>
              </a:rPr>
              <a:t>Step 5 - KNOWLEDGE: </a:t>
            </a:r>
            <a:r>
              <a:rPr kumimoji="0" lang="en-US" sz="1100" b="1" i="0" u="none" strike="noStrike" kern="1200" cap="none" spc="0" normalizeH="0" baseline="0" noProof="0" dirty="0">
                <a:ln>
                  <a:noFill/>
                </a:ln>
                <a:solidFill>
                  <a:srgbClr val="282828"/>
                </a:solidFill>
                <a:effectLst/>
                <a:uLnTx/>
                <a:uFillTx/>
                <a:latin typeface="Söhne"/>
              </a:rPr>
              <a:t>The system stores this experience and updates its prediction models. This learning improves future decisions. The loop then returns to monitoring.</a:t>
            </a:r>
          </a:p>
        </p:txBody>
      </p:sp>
      <p:sp>
        <p:nvSpPr>
          <p:cNvPr id="19" name="TextBox 18">
            <a:extLst>
              <a:ext uri="{FF2B5EF4-FFF2-40B4-BE49-F238E27FC236}">
                <a16:creationId xmlns:a16="http://schemas.microsoft.com/office/drawing/2014/main" id="{DF8D0360-4DDE-F9EA-E36B-E863C4720F3C}"/>
              </a:ext>
            </a:extLst>
          </p:cNvPr>
          <p:cNvSpPr txBox="1"/>
          <p:nvPr/>
        </p:nvSpPr>
        <p:spPr>
          <a:xfrm>
            <a:off x="677429" y="5778119"/>
            <a:ext cx="11067728" cy="4308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B8860B"/>
                </a:solidFill>
              </a:defRPr>
            </a:pPr>
            <a:r>
              <a:rPr kumimoji="0" lang="en-US" sz="1100" b="1" i="0" u="none" strike="noStrike" kern="1200" cap="none" spc="0" normalizeH="0" baseline="0" noProof="0" dirty="0">
                <a:ln>
                  <a:noFill/>
                </a:ln>
                <a:solidFill>
                  <a:srgbClr val="B8860B"/>
                </a:solidFill>
                <a:effectLst/>
                <a:uLnTx/>
                <a:uFillTx/>
                <a:latin typeface="Söhne"/>
              </a:rPr>
              <a:t>KEY INSIGHT: </a:t>
            </a:r>
            <a:r>
              <a:rPr kumimoji="0" lang="en-US" sz="1100" b="1" i="0" u="none" strike="noStrike" kern="1200" cap="none" spc="0" normalizeH="0" baseline="0" noProof="0" dirty="0">
                <a:ln>
                  <a:noFill/>
                </a:ln>
                <a:solidFill>
                  <a:srgbClr val="282828"/>
                </a:solidFill>
                <a:effectLst/>
                <a:uLnTx/>
                <a:uFillTx/>
                <a:latin typeface="Söhne"/>
              </a:rPr>
              <a:t>The Prediction Agent is the brain of autonomous networks. It evaluates all options before taking action, detects conflicts between different requirements, and selects the best overall solution. Without accurate prediction, the system would make decisions blindly and create new problems while trying to solve old ones.</a:t>
            </a:r>
          </a:p>
        </p:txBody>
      </p:sp>
      <p:sp>
        <p:nvSpPr>
          <p:cNvPr id="21" name="Down Arrow 5">
            <a:extLst>
              <a:ext uri="{FF2B5EF4-FFF2-40B4-BE49-F238E27FC236}">
                <a16:creationId xmlns:a16="http://schemas.microsoft.com/office/drawing/2014/main" id="{A5912FA2-494D-AED5-9DDB-672623E50A6B}"/>
              </a:ext>
            </a:extLst>
          </p:cNvPr>
          <p:cNvSpPr/>
          <p:nvPr/>
        </p:nvSpPr>
        <p:spPr>
          <a:xfrm>
            <a:off x="6004288" y="2763096"/>
            <a:ext cx="171582" cy="146376"/>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
        <p:nvSpPr>
          <p:cNvPr id="24" name="Down Arrow 5">
            <a:extLst>
              <a:ext uri="{FF2B5EF4-FFF2-40B4-BE49-F238E27FC236}">
                <a16:creationId xmlns:a16="http://schemas.microsoft.com/office/drawing/2014/main" id="{71C236FB-16E3-1AEB-4C9A-4FBA27CF344E}"/>
              </a:ext>
            </a:extLst>
          </p:cNvPr>
          <p:cNvSpPr/>
          <p:nvPr/>
        </p:nvSpPr>
        <p:spPr>
          <a:xfrm>
            <a:off x="6004288" y="4830361"/>
            <a:ext cx="171582" cy="146376"/>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Tree>
    <p:extLst>
      <p:ext uri="{BB962C8B-B14F-4D97-AF65-F5344CB8AC3E}">
        <p14:creationId xmlns:p14="http://schemas.microsoft.com/office/powerpoint/2010/main" val="3424134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27153</TotalTime>
  <Words>3826</Words>
  <Application>Microsoft Office PowerPoint</Application>
  <PresentationFormat>Widescreen</PresentationFormat>
  <Paragraphs>408</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Söhne</vt:lpstr>
      <vt:lpstr>Arial</vt:lpstr>
      <vt:lpstr>Calibri</vt:lpstr>
      <vt:lpstr>Calibri Light</vt:lpstr>
      <vt:lpstr>Times New Roman</vt:lpstr>
      <vt:lpstr>Wingdings</vt:lpstr>
      <vt:lpstr>Office Theme</vt:lpstr>
      <vt:lpstr>Graph Neural Network for Building Prediction Agents in Intent-Based Zero-Touch Networks</vt:lpstr>
      <vt:lpstr>PowerPoint Presentation</vt:lpstr>
      <vt:lpstr>PowerPoint Presentation</vt:lpstr>
      <vt:lpstr>PowerPoint Presentation</vt:lpstr>
      <vt:lpstr>PowerPoint Presentation</vt:lpstr>
      <vt:lpstr>Problem Statement and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아흐마드 자후르</dc:creator>
  <cp:lastModifiedBy>우마르 무하마드</cp:lastModifiedBy>
  <cp:revision>693</cp:revision>
  <cp:lastPrinted>2023-11-04T04:36:41Z</cp:lastPrinted>
  <dcterms:created xsi:type="dcterms:W3CDTF">2021-07-05T12:43:45Z</dcterms:created>
  <dcterms:modified xsi:type="dcterms:W3CDTF">2025-11-25T15:00:13Z</dcterms:modified>
</cp:coreProperties>
</file>